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  <p:sldMasterId id="2147484213" r:id="rId2"/>
  </p:sldMasterIdLst>
  <p:notesMasterIdLst>
    <p:notesMasterId r:id="rId65"/>
  </p:notesMasterIdLst>
  <p:sldIdLst>
    <p:sldId id="495" r:id="rId3"/>
    <p:sldId id="348" r:id="rId4"/>
    <p:sldId id="362" r:id="rId5"/>
    <p:sldId id="438" r:id="rId6"/>
    <p:sldId id="440" r:id="rId7"/>
    <p:sldId id="496" r:id="rId8"/>
    <p:sldId id="363" r:id="rId9"/>
    <p:sldId id="364" r:id="rId10"/>
    <p:sldId id="416" r:id="rId11"/>
    <p:sldId id="371" r:id="rId12"/>
    <p:sldId id="378" r:id="rId13"/>
    <p:sldId id="379" r:id="rId14"/>
    <p:sldId id="391" r:id="rId15"/>
    <p:sldId id="374" r:id="rId16"/>
    <p:sldId id="395" r:id="rId17"/>
    <p:sldId id="396" r:id="rId18"/>
    <p:sldId id="443" r:id="rId19"/>
    <p:sldId id="444" r:id="rId20"/>
    <p:sldId id="445" r:id="rId21"/>
    <p:sldId id="446" r:id="rId22"/>
    <p:sldId id="429" r:id="rId23"/>
    <p:sldId id="435" r:id="rId24"/>
    <p:sldId id="460" r:id="rId25"/>
    <p:sldId id="397" r:id="rId26"/>
    <p:sldId id="497" r:id="rId27"/>
    <p:sldId id="387" r:id="rId28"/>
    <p:sldId id="383" r:id="rId29"/>
    <p:sldId id="388" r:id="rId30"/>
    <p:sldId id="389" r:id="rId31"/>
    <p:sldId id="384" r:id="rId32"/>
    <p:sldId id="385" r:id="rId33"/>
    <p:sldId id="390" r:id="rId34"/>
    <p:sldId id="498" r:id="rId35"/>
    <p:sldId id="420" r:id="rId36"/>
    <p:sldId id="421" r:id="rId37"/>
    <p:sldId id="422" r:id="rId38"/>
    <p:sldId id="447" r:id="rId39"/>
    <p:sldId id="448" r:id="rId40"/>
    <p:sldId id="449" r:id="rId41"/>
    <p:sldId id="433" r:id="rId42"/>
    <p:sldId id="499" r:id="rId43"/>
    <p:sldId id="402" r:id="rId44"/>
    <p:sldId id="403" r:id="rId45"/>
    <p:sldId id="404" r:id="rId46"/>
    <p:sldId id="407" r:id="rId47"/>
    <p:sldId id="426" r:id="rId48"/>
    <p:sldId id="417" r:id="rId49"/>
    <p:sldId id="424" r:id="rId50"/>
    <p:sldId id="425" r:id="rId51"/>
    <p:sldId id="428" r:id="rId52"/>
    <p:sldId id="427" r:id="rId53"/>
    <p:sldId id="456" r:id="rId54"/>
    <p:sldId id="461" r:id="rId55"/>
    <p:sldId id="432" r:id="rId56"/>
    <p:sldId id="455" r:id="rId57"/>
    <p:sldId id="406" r:id="rId58"/>
    <p:sldId id="454" r:id="rId59"/>
    <p:sldId id="453" r:id="rId60"/>
    <p:sldId id="500" r:id="rId61"/>
    <p:sldId id="457" r:id="rId62"/>
    <p:sldId id="459" r:id="rId63"/>
    <p:sldId id="450" r:id="rId6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B80000"/>
    <a:srgbClr val="1296DB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个性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主题样式 1 - 个性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46" autoAdjust="0"/>
    <p:restoredTop sz="80147" autoAdjust="0"/>
  </p:normalViewPr>
  <p:slideViewPr>
    <p:cSldViewPr>
      <p:cViewPr varScale="1">
        <p:scale>
          <a:sx n="73" d="100"/>
          <a:sy n="73" d="100"/>
        </p:scale>
        <p:origin x="2408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0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2FE78859-AC3C-4B73-ADE6-D185426F1EA8}" type="datetimeFigureOut">
              <a:rPr lang="zh-CN" altLang="en-US"/>
              <a:pPr>
                <a:defRPr/>
              </a:pPr>
              <a:t>2022/8/29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DF2ECBC-0B22-4E94-AF4A-1B380569DE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0013" y="1141413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E80291-01A3-406F-8604-7844AD21EA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PMingLiU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2348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3891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C078DF2-4A9B-4CE7-BBA9-6E4136527E05}" type="slidenum">
              <a:rPr lang="zh-CN" altLang="en-US" smtClean="0"/>
              <a:pPr/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E1BAA2F-B558-498C-BABC-120548F2DC2C}" type="slidenum">
              <a:rPr lang="zh-CN" altLang="en-US" smtClean="0"/>
              <a:pPr/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301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8DBEE27-7283-4BE2-A2A6-F86114C84EA3}" type="slidenum">
              <a:rPr lang="zh-CN" altLang="en-US" smtClean="0"/>
              <a:pPr/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5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1F9B7D1-8FA8-47E8-9CC1-DE242628F1DE}" type="slidenum">
              <a:rPr lang="zh-CN" altLang="en-US" smtClean="0"/>
              <a:pPr/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71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5919FE5-895F-45A7-A165-2D0BD5A50DEA}" type="slidenum">
              <a:rPr lang="zh-CN" altLang="en-US" smtClean="0"/>
              <a:pPr/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5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A42F68E-495F-460C-87EA-644615308415}" type="slidenum">
              <a:rPr lang="zh-CN" altLang="en-US" smtClean="0"/>
              <a:pPr/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FFC6B8E-8A60-44F0-B7E3-8A2F7DC3D5F9}" type="slidenum">
              <a:rPr lang="zh-CN" altLang="en-US" smtClean="0"/>
              <a:pPr/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B2F7296-F0B4-4518-BDEC-9AA257E66843}" type="slidenum">
              <a:rPr lang="zh-CN" altLang="en-US" smtClean="0"/>
              <a:pPr/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39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5C0FB8-A4CA-43B6-B168-3D8B8F6F04D9}" type="slidenum">
              <a:rPr lang="zh-CN" altLang="en-US" smtClean="0"/>
              <a:pPr/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49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07D0C1F-D4FC-4609-A866-C5F406577183}" type="slidenum">
              <a:rPr lang="zh-CN" altLang="en-US" smtClean="0"/>
              <a:pPr/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8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BA4F317-33A6-47F3-A33B-82675E8AF845}" type="slidenum">
              <a:rPr lang="zh-CN" altLang="en-US" smtClean="0"/>
              <a:pPr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8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BA4F317-33A6-47F3-A33B-82675E8AF845}" type="slidenum">
              <a:rPr lang="zh-CN" altLang="en-US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1796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58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159F99A-445B-45C4-B5BD-877D04FF1727}" type="slidenum">
              <a:rPr lang="zh-CN" altLang="en-US" smtClean="0"/>
              <a:pPr/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C204647-CCA6-4DD0-8CD8-95605EBAF12D}" type="slidenum">
              <a:rPr lang="zh-CN" altLang="en-US" smtClean="0"/>
              <a:pPr/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8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CEDC8CB-2790-48DD-A5D3-D8A1BF5E065F}" type="slidenum">
              <a:rPr lang="zh-CN" altLang="en-US" smtClean="0"/>
              <a:pPr/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词</a:t>
            </a:r>
          </a:p>
        </p:txBody>
      </p:sp>
      <p:sp>
        <p:nvSpPr>
          <p:cNvPr id="7373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5DC0975-6419-47B3-B0D9-F9CDB0171342}" type="slidenum">
              <a:rPr lang="zh-CN" altLang="en-US" smtClean="0"/>
              <a:pPr/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7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9F1840B-B633-4222-B3AB-6B50D9AC9F20}" type="slidenum">
              <a:rPr lang="zh-CN" altLang="en-US" smtClean="0"/>
              <a:pPr/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782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DD60016-0742-47FA-80C5-B217F7B2ED4A}" type="slidenum">
              <a:rPr lang="zh-CN" altLang="en-US" smtClean="0"/>
              <a:pPr/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87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819E71D-DBE1-4BB8-9426-1EA5AF352C01}" type="slidenum">
              <a:rPr lang="zh-CN" altLang="en-US" smtClean="0"/>
              <a:pPr/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8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BA4F317-33A6-47F3-A33B-82675E8AF845}" type="slidenum">
              <a:rPr lang="zh-CN" altLang="en-US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0285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97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201F82C-9437-4B9E-A82B-C88271D4EF44}" type="slidenum">
              <a:rPr lang="zh-CN" altLang="en-US" smtClean="0"/>
              <a:pPr/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AD73244-32A7-4D36-A20B-4B70011DE7D6}" type="slidenum">
              <a:rPr lang="zh-CN" altLang="en-US" smtClean="0"/>
              <a:pPr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74B811F-78B9-4181-996C-75BD9F25DFE6}" type="slidenum">
              <a:rPr lang="zh-CN" altLang="en-US" smtClean="0"/>
              <a:pPr/>
              <a:t>37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这张图是使用</a:t>
            </a:r>
            <a:r>
              <a:rPr lang="en-US" altLang="zh-CN"/>
              <a:t>Minwise Hash</a:t>
            </a:r>
            <a:r>
              <a:rPr lang="zh-CN" altLang="en-US"/>
              <a:t>计算两篇文档相似度的具体过程。</a:t>
            </a:r>
            <a:endParaRPr lang="en-US" altLang="zh-CN"/>
          </a:p>
          <a:p>
            <a:r>
              <a:rPr lang="zh-CN" altLang="en-US"/>
              <a:t>首先对文档进行预处理，通过分词把文档变成词语集合，通过</a:t>
            </a:r>
            <a:r>
              <a:rPr lang="en-US" altLang="zh-CN"/>
              <a:t>shingling</a:t>
            </a:r>
            <a:r>
              <a:rPr lang="zh-CN" altLang="en-US"/>
              <a:t>把文档变成词组集合，然后去除重复词语、去除停用词。（</a:t>
            </a:r>
            <a:r>
              <a:rPr lang="en-US" altLang="zh-CN"/>
              <a:t>shingling</a:t>
            </a:r>
            <a:r>
              <a:rPr lang="zh-CN" altLang="en-US"/>
              <a:t>是指定一个长度，从句子中取子字符串，子字符串的集合就是</a:t>
            </a:r>
            <a:r>
              <a:rPr lang="en-US" altLang="zh-CN"/>
              <a:t>shingles</a:t>
            </a:r>
            <a:r>
              <a:rPr lang="zh-CN" altLang="en-US"/>
              <a:t>）。</a:t>
            </a:r>
          </a:p>
          <a:p>
            <a:endParaRPr lang="zh-CN" altLang="en-US"/>
          </a:p>
          <a:p>
            <a:r>
              <a:rPr lang="zh-CN" altLang="en-US"/>
              <a:t>这些</a:t>
            </a:r>
            <a:r>
              <a:rPr lang="en-US" altLang="zh-CN"/>
              <a:t>shingles</a:t>
            </a:r>
            <a:r>
              <a:rPr lang="zh-CN" altLang="en-US"/>
              <a:t>通过</a:t>
            </a:r>
            <a:r>
              <a:rPr lang="en-US" altLang="zh-CN"/>
              <a:t>rabin</a:t>
            </a:r>
            <a:r>
              <a:rPr lang="zh-CN" altLang="en-US"/>
              <a:t>函数映射到数值空间，得到集合</a:t>
            </a:r>
            <a:r>
              <a:rPr lang="en-US" altLang="zh-CN"/>
              <a:t>S1</a:t>
            </a:r>
            <a:r>
              <a:rPr lang="zh-CN" altLang="en-US"/>
              <a:t>和</a:t>
            </a:r>
            <a:r>
              <a:rPr lang="en-US" altLang="zh-CN"/>
              <a:t>S2</a:t>
            </a:r>
            <a:r>
              <a:rPr lang="zh-CN" altLang="en-US"/>
              <a:t>，通过</a:t>
            </a:r>
            <a:r>
              <a:rPr lang="en-US" altLang="zh-CN"/>
              <a:t>K</a:t>
            </a:r>
            <a:r>
              <a:rPr lang="zh-CN" altLang="en-US"/>
              <a:t>个随机置换后，取每次置换后的最小值，作为哈希值，就产生了文档的、长度为</a:t>
            </a:r>
            <a:r>
              <a:rPr lang="en-US" altLang="zh-CN"/>
              <a:t>K</a:t>
            </a:r>
            <a:r>
              <a:rPr lang="zh-CN" altLang="en-US"/>
              <a:t>的特征向量。对文档对的特征向量进行一一比对，就能得到文档对的相似度。</a:t>
            </a:r>
          </a:p>
          <a:p>
            <a:endParaRPr lang="zh-CN" altLang="en-US"/>
          </a:p>
          <a:p>
            <a:r>
              <a:rPr lang="zh-CN" altLang="en-US"/>
              <a:t>以上是</a:t>
            </a:r>
            <a:r>
              <a:rPr lang="en-US" altLang="zh-CN"/>
              <a:t>Minwise Hash</a:t>
            </a:r>
            <a:r>
              <a:rPr lang="zh-CN" altLang="en-US"/>
              <a:t>的一些基础理论。</a:t>
            </a:r>
          </a:p>
          <a:p>
            <a:endParaRPr lang="zh-CN" altLang="en-US"/>
          </a:p>
        </p:txBody>
      </p:sp>
      <p:sp>
        <p:nvSpPr>
          <p:cNvPr id="9011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93FFAC4-3954-480D-8B20-4540A684F161}" type="slidenum">
              <a:rPr lang="zh-CN" altLang="en-US" smtClean="0"/>
              <a:pPr/>
              <a:t>38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/>
          </a:p>
        </p:txBody>
      </p:sp>
      <p:sp>
        <p:nvSpPr>
          <p:cNvPr id="92163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65FA608-C8CE-49FF-9F94-6E54E665F5EF}" type="slidenum">
              <a:rPr lang="zh-CN" altLang="en-US" smtClean="0"/>
              <a:pPr/>
              <a:t>39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/>
          </a:p>
        </p:txBody>
      </p:sp>
      <p:sp>
        <p:nvSpPr>
          <p:cNvPr id="942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2F016D0-D671-4733-8F9A-38DEA5A0EA03}" type="slidenum">
              <a:rPr lang="zh-CN" altLang="en-US" smtClean="0"/>
              <a:pPr/>
              <a:t>40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8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BA4F317-33A6-47F3-A33B-82675E8AF845}" type="slidenum">
              <a:rPr lang="zh-CN" altLang="en-US" smtClean="0"/>
              <a:pPr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27240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933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A022A4B-7AC7-4F53-9826-831770B99F62}" type="slidenum">
              <a:rPr lang="zh-CN" altLang="en-US" smtClean="0"/>
              <a:pPr/>
              <a:t>42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0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4D0A375-12B4-412A-8C1F-82707E307C42}" type="slidenum">
              <a:rPr lang="zh-CN" altLang="en-US" smtClean="0"/>
              <a:pPr/>
              <a:t>44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45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05A931A-76DC-4F88-8B0A-0A0215A9F121}" type="slidenum">
              <a:rPr lang="zh-CN" altLang="en-US" smtClean="0"/>
              <a:pPr/>
              <a:t>45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49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23235DD-D0AC-4288-B22F-EFA42B6B553E}" type="slidenum">
              <a:rPr lang="zh-CN" altLang="en-US" smtClean="0"/>
              <a:pPr/>
              <a:t>46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54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68383C3-7CAC-4F29-9C85-09B9DE8D9437}" type="slidenum">
              <a:rPr lang="zh-CN" altLang="en-US" smtClean="0"/>
              <a:pPr/>
              <a:t>47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2D5E4DD-2490-4E77-9FE3-0A66EB86CD91}" type="slidenum">
              <a:rPr lang="zh-CN" altLang="en-US" smtClean="0"/>
              <a:pPr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59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B330D1D-3E77-41BE-B23D-5942A18F9908}" type="slidenum">
              <a:rPr lang="zh-CN" altLang="en-US" smtClean="0"/>
              <a:pPr/>
              <a:t>48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E0F7C9-804E-44BA-B318-E20BCCC8B0C2}" type="slidenum">
              <a:rPr lang="zh-CN" altLang="en-US" smtClean="0"/>
              <a:pPr/>
              <a:t>49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469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6D7F49F-7DFC-49D3-A6D2-B92548B21341}" type="slidenum">
              <a:rPr lang="zh-CN" altLang="en-US" smtClean="0"/>
              <a:pPr/>
              <a:t>50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3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83F5338-6CD2-4701-84E4-5E95878F2D1D}" type="slidenum">
              <a:rPr lang="zh-CN" altLang="en-US" smtClean="0"/>
              <a:pPr/>
              <a:t>51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878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E52B5F0-83C1-486B-BC37-4F91D7B75F66}" type="slidenum">
              <a:rPr lang="zh-CN" altLang="en-US" smtClean="0"/>
              <a:pPr/>
              <a:t>52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08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33B7B84-EE59-4F1A-BB47-A406DC5EF84A}" type="slidenum">
              <a:rPr lang="zh-CN" altLang="en-US" smtClean="0"/>
              <a:pPr/>
              <a:t>53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7079AA7-463E-4566-9ACD-090A0E8B1EC0}" type="slidenum">
              <a:rPr lang="zh-CN" altLang="en-US" smtClean="0"/>
              <a:pPr/>
              <a:t>55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5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E19E0E7-2A23-46E4-806E-5AE1AADABCBE}" type="slidenum">
              <a:rPr lang="zh-CN" altLang="en-US" smtClean="0"/>
              <a:pPr/>
              <a:t>56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0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D74F053-C76E-41A2-9B9E-3EA219AB5E5A}" type="slidenum">
              <a:rPr lang="zh-CN" altLang="en-US" smtClean="0"/>
              <a:pPr/>
              <a:t>57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005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E132A39-6E28-437F-9B2B-A564B7941EBD}" type="slidenum">
              <a:rPr lang="zh-CN" altLang="en-US" smtClean="0"/>
              <a:pPr/>
              <a:t>58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8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BA4F317-33A6-47F3-A33B-82675E8AF845}" type="slidenum">
              <a:rPr lang="zh-CN" altLang="en-US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51134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8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BA4F317-33A6-47F3-A33B-82675E8AF845}" type="slidenum">
              <a:rPr lang="zh-CN" altLang="en-US" smtClean="0"/>
              <a:pPr/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17902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414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20DF78B-7A21-41B0-9AA3-43262D92E83D}" type="slidenum">
              <a:rPr lang="zh-CN" altLang="en-US" smtClean="0"/>
              <a:pPr/>
              <a:t>60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619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C23021-BECC-48F4-965B-7172EE056CF6}" type="slidenum">
              <a:rPr lang="zh-CN" altLang="en-US" smtClean="0"/>
              <a:pPr/>
              <a:t>61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14EA41E-3E5A-4B84-8E4C-E05A5BC7F2AE}" type="slidenum">
              <a:rPr lang="zh-CN" altLang="en-US" smtClean="0"/>
              <a:pPr/>
              <a:t>62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没有高质量的数据，就没有高质量的挖掘结果</a:t>
            </a:r>
            <a:r>
              <a:rPr lang="en-US" altLang="zh-CN"/>
              <a:t>	</a:t>
            </a:r>
            <a:endParaRPr lang="zh-CN" altLang="en-US"/>
          </a:p>
        </p:txBody>
      </p:sp>
      <p:sp>
        <p:nvSpPr>
          <p:cNvPr id="2253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C62926F-C0D6-430D-9C40-C91906CAEFDF}" type="slidenum">
              <a:rPr lang="zh-CN" altLang="en-US" smtClean="0"/>
              <a:pPr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/>
              <a:t>	</a:t>
            </a:r>
            <a:endParaRPr lang="zh-CN" altLang="en-US"/>
          </a:p>
        </p:txBody>
      </p:sp>
      <p:sp>
        <p:nvSpPr>
          <p:cNvPr id="2457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1959DC6-0AE6-47AF-9618-874BC4AECCDE}" type="slidenum">
              <a:rPr lang="zh-CN" altLang="en-US" smtClean="0"/>
              <a:pPr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3481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1C8F233-85FA-459E-98C6-869AF7D5E69B}" type="slidenum">
              <a:rPr lang="zh-CN" altLang="en-US" smtClean="0"/>
              <a:pPr/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16325-FE90-4B1D-B71D-E003DB55C139}" type="slidenum">
              <a:rPr lang="zh-CN" altLang="en-US" smtClean="0"/>
              <a:pPr/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</p:grpSp>
      </p:grpSp>
      <p:pic>
        <p:nvPicPr>
          <p:cNvPr id="18" name="图片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20638"/>
            <a:ext cx="1976438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4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12904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40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1C6144-556C-446E-81DF-DF7F4E3075C5}" type="datetimeFigureOut">
              <a:rPr lang="zh-CN" altLang="en-US"/>
              <a:pPr>
                <a:defRPr/>
              </a:pPr>
              <a:t>2022/8/29</a:t>
            </a:fld>
            <a:endParaRPr lang="en-US" altLang="zh-CN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8D90B-1D9A-4796-B085-F9C9B73DB51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1861517"/>
      </p:ext>
    </p:extLst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10EF5E-8882-44FB-8965-8A52E4F233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5B47F-AA5E-4FCC-8E87-FEC2A6F05CD6}" type="datetimeFigureOut">
              <a:rPr lang="zh-CN" altLang="en-US"/>
              <a:pPr>
                <a:defRPr/>
              </a:pPr>
              <a:t>2022/8/29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8453846"/>
      </p:ext>
    </p:extLst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7039ED-2AE7-46E7-88CC-9E0EAB958D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BA888E-FBBA-4344-A88C-EEC5F65BE501}" type="datetimeFigureOut">
              <a:rPr lang="zh-CN" altLang="en-US"/>
              <a:pPr>
                <a:defRPr/>
              </a:pPr>
              <a:t>2022/8/29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0148373"/>
      </p:ext>
    </p:extLst>
  </p:cSld>
  <p:clrMapOvr>
    <a:masterClrMapping/>
  </p:clrMapOvr>
  <p:transition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9725" y="0"/>
            <a:ext cx="8370888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23850" y="1079500"/>
            <a:ext cx="4103688" cy="51927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579938" y="1079500"/>
            <a:ext cx="4105275" cy="2519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9938" y="3751263"/>
            <a:ext cx="4105275" cy="25209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38658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AA9BA72C-96CE-41D7-A9D7-766851BF38C9}" type="slidenum">
              <a:rPr lang="en-US" altLang="zh-CN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ea typeface="PMingLiU" panose="02020500000000000000" pitchFamily="18" charset="-120"/>
              </a:rPr>
              <a:pPr defTabSz="685800"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0403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77996905-FCBB-444E-A098-1D590ADDE7F0}" type="slidenum">
              <a:rPr lang="en-US" altLang="zh-CN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ea typeface="PMingLiU" panose="02020500000000000000" pitchFamily="18" charset="-120"/>
              </a:rPr>
              <a:pPr defTabSz="685800"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873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51B1FD8-0E63-4180-AB45-4C4C12068213}" type="slidenum">
              <a:rPr lang="en-US" altLang="zh-CN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ea typeface="PMingLiU" panose="02020500000000000000" pitchFamily="18" charset="-120"/>
              </a:rPr>
              <a:pPr defTabSz="685800"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0691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BAD12CE-7ED6-491F-B375-180824C0EDD4}" type="slidenum">
              <a:rPr lang="en-US" altLang="zh-CN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ea typeface="PMingLiU" panose="02020500000000000000" pitchFamily="18" charset="-120"/>
              </a:rPr>
              <a:pPr defTabSz="685800"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8312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D8209CB-B2AB-4EC8-B75F-4A11313AA43B}" type="slidenum">
              <a:rPr lang="en-US" altLang="zh-CN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ea typeface="PMingLiU" panose="02020500000000000000" pitchFamily="18" charset="-120"/>
              </a:rPr>
              <a:pPr defTabSz="685800"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02466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027DA16A-2040-45BF-B68D-A9AC0E6AFB7D}" type="slidenum">
              <a:rPr lang="en-US" altLang="zh-CN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ea typeface="PMingLiU" panose="02020500000000000000" pitchFamily="18" charset="-120"/>
              </a:rPr>
              <a:pPr defTabSz="685800"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11334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102616FA-999B-436F-898A-B44F954AD3E6}" type="slidenum">
              <a:rPr lang="en-US" altLang="zh-CN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ea typeface="PMingLiU" panose="02020500000000000000" pitchFamily="18" charset="-120"/>
              </a:rPr>
              <a:pPr defTabSz="685800"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7701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AA1440-DACE-4708-92E3-7657DDE0238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07A827-272F-4027-9A2E-45E811200D95}" type="datetimeFigureOut">
              <a:rPr lang="zh-CN" altLang="en-US"/>
              <a:pPr>
                <a:defRPr/>
              </a:pPr>
              <a:t>2022/8/29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1802044"/>
      </p:ext>
    </p:extLst>
  </p:cSld>
  <p:clrMapOvr>
    <a:masterClrMapping/>
  </p:clrMapOvr>
  <p:transition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06C96735-58E9-4292-8E94-412A724FEBB0}" type="slidenum">
              <a:rPr lang="en-US" altLang="zh-CN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ea typeface="PMingLiU" panose="02020500000000000000" pitchFamily="18" charset="-120"/>
              </a:rPr>
              <a:pPr defTabSz="685800"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63423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15362791-9EBC-452D-965A-5505291CB8A6}" type="slidenum">
              <a:rPr lang="en-US" altLang="zh-CN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ea typeface="PMingLiU" panose="02020500000000000000" pitchFamily="18" charset="-120"/>
              </a:rPr>
              <a:pPr defTabSz="685800"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4897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7506636-A223-4CB4-96CD-1D2BDC2498EB}" type="slidenum">
              <a:rPr lang="en-US" altLang="zh-CN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ea typeface="PMingLiU" panose="02020500000000000000" pitchFamily="18" charset="-120"/>
              </a:rPr>
              <a:pPr defTabSz="685800"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29127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C3158AA2-9C40-4257-B29C-F59A6F7DB6F6}" type="slidenum">
              <a:rPr lang="en-US" altLang="zh-CN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ea typeface="PMingLiU" panose="02020500000000000000" pitchFamily="18" charset="-120"/>
              </a:rPr>
              <a:pPr defTabSz="685800"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4644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AB7A78-50EB-4063-916C-AEB766E5D61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33BEE9-6354-4071-B86F-C926261AABC3}" type="datetimeFigureOut">
              <a:rPr lang="zh-CN" altLang="en-US"/>
              <a:pPr>
                <a:defRPr/>
              </a:pPr>
              <a:t>2022/8/29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0590655"/>
      </p:ext>
    </p:extLst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29DFD-D0C8-4E5E-B9F9-E9D66711861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E27AF4-BF9C-4C6B-B382-BCE1050F10E7}" type="datetimeFigureOut">
              <a:rPr lang="zh-CN" altLang="en-US"/>
              <a:pPr>
                <a:defRPr/>
              </a:pPr>
              <a:t>2022/8/29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0917290"/>
      </p:ext>
    </p:extLst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C200A6-FCF8-436B-9884-7967502DBD0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45B230-41B6-45C6-B40F-75D1AF0BA836}" type="datetimeFigureOut">
              <a:rPr lang="zh-CN" altLang="en-US"/>
              <a:pPr>
                <a:defRPr/>
              </a:pPr>
              <a:t>2022/8/29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6571809"/>
      </p:ext>
    </p:extLst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B0A82C-DF5C-4EE9-B966-3090AF25C69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72D21-5A39-427D-8900-84DF4BD38DB0}" type="datetimeFigureOut">
              <a:rPr lang="zh-CN" altLang="en-US"/>
              <a:pPr>
                <a:defRPr/>
              </a:pPr>
              <a:t>2022/8/29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3155515"/>
      </p:ext>
    </p:extLst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EAEC4-BBB7-497B-8B92-C4A1E3169C3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970DF-2D84-4EDC-AB21-130387C0802A}" type="datetimeFigureOut">
              <a:rPr lang="zh-CN" altLang="en-US"/>
              <a:pPr>
                <a:defRPr/>
              </a:pPr>
              <a:t>2022/8/29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7634466"/>
      </p:ext>
    </p:extLst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0FC0B8-A450-4594-A7C5-35ED07B0396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1DC386-ECE7-4D58-9B24-F804CC27793E}" type="datetimeFigureOut">
              <a:rPr lang="zh-CN" altLang="en-US"/>
              <a:pPr>
                <a:defRPr/>
              </a:pPr>
              <a:t>2022/8/29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9884011"/>
      </p:ext>
    </p:extLst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5067A9-BF77-4176-9506-C3498A86F1B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A002CC-18A6-4B2F-ADBD-2A6A0118CFE2}" type="datetimeFigureOut">
              <a:rPr lang="zh-CN" altLang="en-US"/>
              <a:pPr>
                <a:defRPr/>
              </a:pPr>
              <a:t>2022/8/29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411625"/>
      </p:ext>
    </p:extLst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B2F25B5-7C99-4735-91F2-D31EDA5EE2E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8016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4D70690-4AB6-4171-9664-1E9B99A1A4EA}" type="datetimeFigureOut">
              <a:rPr lang="zh-CN" altLang="en-US"/>
              <a:pPr>
                <a:defRPr/>
              </a:pPr>
              <a:t>2022/8/29</a:t>
            </a:fld>
            <a:endParaRPr lang="en-US" altLang="zh-CN"/>
          </a:p>
        </p:txBody>
      </p:sp>
      <p:pic>
        <p:nvPicPr>
          <p:cNvPr id="1032" name="图片 4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388" y="0"/>
            <a:ext cx="836612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1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2" r:id="rId12"/>
  </p:sldLayoutIdLst>
  <p:transition>
    <p:push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BDAA9967-D0D2-4B94-AA4E-4AE645DB7EFA}" type="slidenum">
              <a:rPr lang="en-US" altLang="zh-CN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ea typeface="PMingLiU" panose="02020500000000000000" pitchFamily="18" charset="-120"/>
              </a:rPr>
              <a:pPr defTabSz="685800"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784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15" r:id="rId2"/>
    <p:sldLayoutId id="2147484216" r:id="rId3"/>
    <p:sldLayoutId id="2147484217" r:id="rId4"/>
    <p:sldLayoutId id="2147484218" r:id="rId5"/>
    <p:sldLayoutId id="2147484219" r:id="rId6"/>
    <p:sldLayoutId id="2147484220" r:id="rId7"/>
    <p:sldLayoutId id="2147484221" r:id="rId8"/>
    <p:sldLayoutId id="2147484222" r:id="rId9"/>
    <p:sldLayoutId id="2147484223" r:id="rId10"/>
    <p:sldLayoutId id="2147484224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1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8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50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55.wmf"/><Relationship Id="rId4" Type="http://schemas.openxmlformats.org/officeDocument/2006/relationships/image" Target="../media/image52.emf"/><Relationship Id="rId9" Type="http://schemas.openxmlformats.org/officeDocument/2006/relationships/oleObject" Target="../embeddings/oleObject18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0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13" Type="http://schemas.openxmlformats.org/officeDocument/2006/relationships/oleObject" Target="../embeddings/oleObject26.bin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58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50.wmf"/><Relationship Id="rId4" Type="http://schemas.openxmlformats.org/officeDocument/2006/relationships/image" Target="../media/image56.e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59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13" Type="http://schemas.openxmlformats.org/officeDocument/2006/relationships/oleObject" Target="../embeddings/oleObject32.bin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58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0" Type="http://schemas.openxmlformats.org/officeDocument/2006/relationships/image" Target="../media/image50.wmf"/><Relationship Id="rId4" Type="http://schemas.openxmlformats.org/officeDocument/2006/relationships/image" Target="../media/image56.emf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59.w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矩形 1"/>
          <p:cNvSpPr>
            <a:spLocks noChangeArrowheads="1"/>
          </p:cNvSpPr>
          <p:nvPr/>
        </p:nvSpPr>
        <p:spPr bwMode="auto">
          <a:xfrm>
            <a:off x="6247209" y="6669360"/>
            <a:ext cx="2896791" cy="195263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7" name="矩形 8"/>
          <p:cNvSpPr>
            <a:spLocks noChangeArrowheads="1"/>
          </p:cNvSpPr>
          <p:nvPr/>
        </p:nvSpPr>
        <p:spPr bwMode="auto">
          <a:xfrm>
            <a:off x="0" y="-10758"/>
            <a:ext cx="2288382" cy="24646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5" name="副标题 2"/>
          <p:cNvSpPr>
            <a:spLocks noGrp="1"/>
          </p:cNvSpPr>
          <p:nvPr>
            <p:ph type="subTitle" idx="4294967295"/>
          </p:nvPr>
        </p:nvSpPr>
        <p:spPr>
          <a:xfrm>
            <a:off x="6247209" y="6669583"/>
            <a:ext cx="2896791" cy="195263"/>
          </a:xfrm>
        </p:spPr>
        <p:txBody>
          <a:bodyPr>
            <a:no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2018-2019-1</a:t>
            </a:r>
            <a:endParaRPr lang="zh-CN" altLang="en-US" sz="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0" y="1268760"/>
            <a:ext cx="9144000" cy="250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数据仓库与数据挖掘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" name="Text Box 5">
            <a:extLst>
              <a:ext uri="{FF2B5EF4-FFF2-40B4-BE49-F238E27FC236}">
                <a16:creationId xmlns:a16="http://schemas.microsoft.com/office/drawing/2014/main" id="{70E81591-4BC7-4C72-89E7-7334CA2DA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68" y="3582342"/>
            <a:ext cx="9144000" cy="186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_GB2312"/>
              </a:rPr>
              <a:t>龙  军 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仿宋_GB2312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jlong@csu.edu.cn  18673197878</a:t>
            </a: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计算机学院数据科学与工程系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 descr="（蓝）大数据研究院LOGO">
            <a:extLst>
              <a:ext uri="{FF2B5EF4-FFF2-40B4-BE49-F238E27FC236}">
                <a16:creationId xmlns:a16="http://schemas.microsoft.com/office/drawing/2014/main" id="{59227CFE-FCE8-14BC-C344-2E36DC4280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5" y="6191677"/>
            <a:ext cx="3260482" cy="64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9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"/>
    </mc:Choice>
    <mc:Fallback xmlns="">
      <p:transition spd="slow" advTm="54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 txBox="1">
            <a:spLocks noChangeArrowheads="1"/>
          </p:cNvSpPr>
          <p:nvPr/>
        </p:nvSpPr>
        <p:spPr bwMode="auto">
          <a:xfrm>
            <a:off x="539750" y="2385808"/>
            <a:ext cx="8229600" cy="2676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/>
              <a:t>目的：将文本进行数字化，让计算机 “看懂” 文本数据</a:t>
            </a:r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eaLnBrk="1" hangingPunct="1"/>
            <a:r>
              <a:rPr lang="zh-CN" altLang="en-US" sz="2400" b="1" dirty="0"/>
              <a:t>利用特征向量</a:t>
            </a:r>
            <a:r>
              <a:rPr lang="zh-CN" altLang="zh-CN" sz="2400" b="1" dirty="0"/>
              <a:t>来</a:t>
            </a:r>
            <a:r>
              <a:rPr lang="zh-CN" altLang="en-US" sz="2400" b="1" dirty="0"/>
              <a:t>表示文本</a:t>
            </a:r>
            <a:endParaRPr lang="en-US" altLang="zh-CN" sz="2400" dirty="0"/>
          </a:p>
        </p:txBody>
      </p:sp>
      <p:grpSp>
        <p:nvGrpSpPr>
          <p:cNvPr id="35843" name="组合 1"/>
          <p:cNvGrpSpPr>
            <a:grpSpLocks/>
          </p:cNvGrpSpPr>
          <p:nvPr/>
        </p:nvGrpSpPr>
        <p:grpSpPr bwMode="auto">
          <a:xfrm>
            <a:off x="899096" y="3226772"/>
            <a:ext cx="7129495" cy="600210"/>
            <a:chOff x="611188" y="5445125"/>
            <a:chExt cx="7273925" cy="663575"/>
          </a:xfrm>
        </p:grpSpPr>
        <p:sp>
          <p:nvSpPr>
            <p:cNvPr id="10" name="右箭头 9"/>
            <p:cNvSpPr/>
            <p:nvPr/>
          </p:nvSpPr>
          <p:spPr>
            <a:xfrm>
              <a:off x="3065463" y="5594350"/>
              <a:ext cx="379412" cy="354013"/>
            </a:xfrm>
            <a:prstGeom prst="rightArrow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11188" y="5456238"/>
              <a:ext cx="1150937" cy="65246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zh-CN" altLang="en-US" b="1" dirty="0">
                  <a:solidFill>
                    <a:schemeClr val="tx1"/>
                  </a:solidFill>
                </a:rPr>
                <a:t>文本数据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247900" y="5449888"/>
              <a:ext cx="782638" cy="650875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 b="1"/>
                <a:t>分词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69088" y="5445125"/>
              <a:ext cx="1216025" cy="652463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zh-CN" altLang="en-US" b="1" dirty="0">
                  <a:solidFill>
                    <a:schemeClr val="tx1"/>
                  </a:solidFill>
                </a:rPr>
                <a:t>数字符号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3444875" y="5456238"/>
              <a:ext cx="1157288" cy="65246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 b="1" dirty="0"/>
                <a:t>去停用词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5067300" y="5445125"/>
              <a:ext cx="1150938" cy="652463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zh-CN" altLang="en-US" b="1" dirty="0">
                  <a:solidFill>
                    <a:srgbClr val="B80000"/>
                  </a:solidFill>
                </a:rPr>
                <a:t>文本表示</a:t>
              </a:r>
            </a:p>
          </p:txBody>
        </p:sp>
        <p:sp>
          <p:nvSpPr>
            <p:cNvPr id="17" name="右箭头 16"/>
            <p:cNvSpPr/>
            <p:nvPr/>
          </p:nvSpPr>
          <p:spPr>
            <a:xfrm>
              <a:off x="1816100" y="5605463"/>
              <a:ext cx="379413" cy="354012"/>
            </a:xfrm>
            <a:prstGeom prst="rightArrow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右箭头 17"/>
            <p:cNvSpPr/>
            <p:nvPr/>
          </p:nvSpPr>
          <p:spPr>
            <a:xfrm>
              <a:off x="4643438" y="5605463"/>
              <a:ext cx="381000" cy="354012"/>
            </a:xfrm>
            <a:prstGeom prst="rightArrow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右箭头 18"/>
            <p:cNvSpPr/>
            <p:nvPr/>
          </p:nvSpPr>
          <p:spPr>
            <a:xfrm>
              <a:off x="6253163" y="5605463"/>
              <a:ext cx="381000" cy="354012"/>
            </a:xfrm>
            <a:prstGeom prst="rightArrow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844" name="组合 2"/>
          <p:cNvGrpSpPr>
            <a:grpSpLocks/>
          </p:cNvGrpSpPr>
          <p:nvPr/>
        </p:nvGrpSpPr>
        <p:grpSpPr bwMode="auto">
          <a:xfrm>
            <a:off x="777875" y="4868863"/>
            <a:ext cx="3986213" cy="1466850"/>
            <a:chOff x="1753273" y="4684929"/>
            <a:chExt cx="3986149" cy="1467255"/>
          </a:xfrm>
        </p:grpSpPr>
        <p:grpSp>
          <p:nvGrpSpPr>
            <p:cNvPr id="35848" name="组 9"/>
            <p:cNvGrpSpPr>
              <a:grpSpLocks/>
            </p:cNvGrpSpPr>
            <p:nvPr/>
          </p:nvGrpSpPr>
          <p:grpSpPr bwMode="auto">
            <a:xfrm>
              <a:off x="4272354" y="4688552"/>
              <a:ext cx="1467068" cy="1463632"/>
              <a:chOff x="4871486" y="4691384"/>
              <a:chExt cx="1467068" cy="1463632"/>
            </a:xfrm>
          </p:grpSpPr>
          <p:pic>
            <p:nvPicPr>
              <p:cNvPr id="35853" name="图片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8076" y="4691384"/>
                <a:ext cx="1000239" cy="1000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854" name="文本框 7"/>
              <p:cNvSpPr txBox="1">
                <a:spLocks noChangeArrowheads="1"/>
              </p:cNvSpPr>
              <p:nvPr/>
            </p:nvSpPr>
            <p:spPr bwMode="auto">
              <a:xfrm>
                <a:off x="4871486" y="5754906"/>
                <a:ext cx="146706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000" b="1"/>
                  <a:t>结构化数据</a:t>
                </a:r>
              </a:p>
            </p:txBody>
          </p:sp>
        </p:grpSp>
        <p:grpSp>
          <p:nvGrpSpPr>
            <p:cNvPr id="35849" name="组 26"/>
            <p:cNvGrpSpPr>
              <a:grpSpLocks/>
            </p:cNvGrpSpPr>
            <p:nvPr/>
          </p:nvGrpSpPr>
          <p:grpSpPr bwMode="auto">
            <a:xfrm>
              <a:off x="1753273" y="4684929"/>
              <a:ext cx="1723549" cy="1467255"/>
              <a:chOff x="3395804" y="4684929"/>
              <a:chExt cx="1723549" cy="1467255"/>
            </a:xfrm>
          </p:grpSpPr>
          <p:sp>
            <p:nvSpPr>
              <p:cNvPr id="35851" name="文本框 9"/>
              <p:cNvSpPr txBox="1">
                <a:spLocks noChangeArrowheads="1"/>
              </p:cNvSpPr>
              <p:nvPr/>
            </p:nvSpPr>
            <p:spPr bwMode="auto">
              <a:xfrm>
                <a:off x="3395804" y="5752074"/>
                <a:ext cx="172354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000" b="1"/>
                  <a:t>非结构化数据</a:t>
                </a:r>
              </a:p>
            </p:txBody>
          </p:sp>
          <p:pic>
            <p:nvPicPr>
              <p:cNvPr id="35852" name="图片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3989" y="4684929"/>
                <a:ext cx="993234" cy="993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3" name="右箭头 22"/>
            <p:cNvSpPr/>
            <p:nvPr/>
          </p:nvSpPr>
          <p:spPr>
            <a:xfrm>
              <a:off x="3216925" y="4773854"/>
              <a:ext cx="1106470" cy="816200"/>
            </a:xfrm>
            <a:prstGeom prst="rightArrow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zh-CN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转换</a:t>
              </a:r>
            </a:p>
          </p:txBody>
        </p:sp>
      </p:grpSp>
      <p:pic>
        <p:nvPicPr>
          <p:cNvPr id="35845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036" y="4364904"/>
            <a:ext cx="1052248" cy="128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文本框 28"/>
          <p:cNvSpPr txBox="1">
            <a:spLocks noChangeArrowheads="1"/>
          </p:cNvSpPr>
          <p:nvPr/>
        </p:nvSpPr>
        <p:spPr bwMode="auto">
          <a:xfrm>
            <a:off x="5935873" y="5861454"/>
            <a:ext cx="26463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b="1" dirty="0">
                <a:solidFill>
                  <a:srgbClr val="000000"/>
                </a:solidFill>
              </a:rPr>
              <a:t>向量空间模型</a:t>
            </a:r>
            <a:r>
              <a:rPr lang="en-US" altLang="zh-CN" sz="1800" b="1" dirty="0">
                <a:solidFill>
                  <a:srgbClr val="000000"/>
                </a:solidFill>
              </a:rPr>
              <a:t>(VSM)</a:t>
            </a:r>
            <a:r>
              <a:rPr lang="zh-CN" altLang="zh-CN" sz="1800" b="1" dirty="0">
                <a:solidFill>
                  <a:srgbClr val="000000"/>
                </a:solidFill>
              </a:rPr>
              <a:t> </a:t>
            </a:r>
            <a:endParaRPr kumimoji="1" lang="zh-CN" altLang="en-US" sz="1800" b="1" dirty="0">
              <a:solidFill>
                <a:srgbClr val="00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35873" y="4226791"/>
            <a:ext cx="2668377" cy="227878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A434510D-0C2F-4351-A8C2-C56801F61D7F}"/>
              </a:ext>
            </a:extLst>
          </p:cNvPr>
          <p:cNvSpPr txBox="1">
            <a:spLocks/>
          </p:cNvSpPr>
          <p:nvPr/>
        </p:nvSpPr>
        <p:spPr>
          <a:xfrm>
            <a:off x="374650" y="728073"/>
            <a:ext cx="8229600" cy="68370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latin typeface="+mn-ea"/>
                <a:ea typeface="+mn-ea"/>
                <a:cs typeface="Times New Roman" panose="02020603050405020304" pitchFamily="18" charset="0"/>
              </a:rPr>
              <a:t>文本分类过程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713937F-27D4-4D8D-B6CF-F9A4AE0A54C3}"/>
              </a:ext>
            </a:extLst>
          </p:cNvPr>
          <p:cNvSpPr/>
          <p:nvPr/>
        </p:nvSpPr>
        <p:spPr>
          <a:xfrm>
            <a:off x="539750" y="1707829"/>
            <a:ext cx="1757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1. </a:t>
            </a:r>
            <a:r>
              <a:rPr lang="zh-CN" altLang="en-US" sz="2400" b="1" dirty="0"/>
              <a:t>文本表示</a:t>
            </a:r>
          </a:p>
        </p:txBody>
      </p:sp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457200" y="2269951"/>
            <a:ext cx="8229600" cy="4543425"/>
          </a:xfrm>
        </p:spPr>
        <p:txBody>
          <a:bodyPr/>
          <a:lstStyle/>
          <a:p>
            <a:r>
              <a:rPr lang="zh-CN" altLang="zh-CN" sz="2800" dirty="0">
                <a:latin typeface="宋体" panose="02010600030101010101" pitchFamily="2" charset="-122"/>
              </a:rPr>
              <a:t>基本思想是使用</a:t>
            </a:r>
            <a:r>
              <a:rPr lang="zh-CN" altLang="zh-CN" sz="2800" b="1" dirty="0">
                <a:solidFill>
                  <a:srgbClr val="4372C4"/>
                </a:solidFill>
                <a:latin typeface="宋体" panose="02010600030101010101" pitchFamily="2" charset="-122"/>
              </a:rPr>
              <a:t>词袋法</a:t>
            </a:r>
            <a:r>
              <a:rPr lang="en-US" altLang="zh-CN" sz="2800" b="1" dirty="0">
                <a:solidFill>
                  <a:srgbClr val="4372C4"/>
                </a:solidFill>
                <a:latin typeface="宋体" panose="02010600030101010101" pitchFamily="2" charset="-122"/>
              </a:rPr>
              <a:t>(Bag of Word)</a:t>
            </a:r>
            <a:r>
              <a:rPr lang="zh-CN" altLang="zh-CN" sz="2800" dirty="0">
                <a:latin typeface="宋体" panose="02010600030101010101" pitchFamily="2" charset="-122"/>
              </a:rPr>
              <a:t>表示文本</a:t>
            </a:r>
            <a:r>
              <a:rPr lang="en-US" altLang="zh-CN" sz="2800" dirty="0">
                <a:latin typeface="宋体" panose="02010600030101010101" pitchFamily="2" charset="-122"/>
              </a:rPr>
              <a:t>.</a:t>
            </a:r>
          </a:p>
          <a:p>
            <a:r>
              <a:rPr lang="zh-CN" altLang="zh-CN" sz="2800" dirty="0">
                <a:latin typeface="宋体" panose="02010600030101010101" pitchFamily="2" charset="-122"/>
              </a:rPr>
              <a:t>假设文章中词条出现的</a:t>
            </a:r>
            <a:r>
              <a:rPr lang="zh-CN" altLang="zh-CN" sz="2800" b="1" dirty="0">
                <a:solidFill>
                  <a:srgbClr val="4372C4"/>
                </a:solidFill>
                <a:latin typeface="宋体" panose="02010600030101010101" pitchFamily="2" charset="-122"/>
              </a:rPr>
              <a:t>先后次序</a:t>
            </a:r>
            <a:r>
              <a:rPr lang="zh-CN" altLang="zh-CN" sz="2800" dirty="0">
                <a:latin typeface="宋体" panose="02010600030101010101" pitchFamily="2" charset="-122"/>
              </a:rPr>
              <a:t>是无关紧要的</a:t>
            </a:r>
            <a:r>
              <a:rPr lang="en-US" altLang="zh-CN" sz="2800" dirty="0">
                <a:latin typeface="宋体" panose="02010600030101010101" pitchFamily="2" charset="-122"/>
              </a:rPr>
              <a:t>, </a:t>
            </a:r>
            <a:r>
              <a:rPr lang="zh-CN" altLang="zh-CN" sz="2800" dirty="0">
                <a:latin typeface="宋体" panose="02010600030101010101" pitchFamily="2" charset="-122"/>
              </a:rPr>
              <a:t>每个</a:t>
            </a:r>
            <a:r>
              <a:rPr lang="zh-CN" altLang="zh-CN" sz="2800" b="1" dirty="0">
                <a:solidFill>
                  <a:srgbClr val="4372C4"/>
                </a:solidFill>
                <a:latin typeface="宋体" panose="02010600030101010101" pitchFamily="2" charset="-122"/>
              </a:rPr>
              <a:t>特征词</a:t>
            </a:r>
            <a:r>
              <a:rPr lang="zh-CN" altLang="zh-CN" sz="2800" dirty="0">
                <a:latin typeface="宋体" panose="02010600030101010101" pitchFamily="2" charset="-122"/>
              </a:rPr>
              <a:t>对应特征空间的</a:t>
            </a:r>
            <a:r>
              <a:rPr lang="zh-CN" altLang="zh-CN" sz="2800" b="1" dirty="0">
                <a:latin typeface="宋体" panose="02010600030101010101" pitchFamily="2" charset="-122"/>
              </a:rPr>
              <a:t>一维</a:t>
            </a:r>
            <a:r>
              <a:rPr lang="en-US" altLang="zh-CN" sz="2800" dirty="0">
                <a:latin typeface="宋体" panose="02010600030101010101" pitchFamily="2" charset="-122"/>
              </a:rPr>
              <a:t>, </a:t>
            </a:r>
            <a:r>
              <a:rPr lang="zh-CN" altLang="zh-CN" sz="2800" dirty="0">
                <a:latin typeface="宋体" panose="02010600030101010101" pitchFamily="2" charset="-122"/>
              </a:rPr>
              <a:t>将文本表示成</a:t>
            </a:r>
            <a:r>
              <a:rPr lang="zh-CN" altLang="zh-CN" sz="2800" b="1" dirty="0">
                <a:solidFill>
                  <a:srgbClr val="4372C4"/>
                </a:solidFill>
                <a:latin typeface="宋体" panose="02010600030101010101" pitchFamily="2" charset="-122"/>
              </a:rPr>
              <a:t>欧氏空间</a:t>
            </a:r>
            <a:r>
              <a:rPr lang="zh-CN" altLang="zh-CN" sz="2800" dirty="0">
                <a:latin typeface="宋体" panose="02010600030101010101" pitchFamily="2" charset="-122"/>
              </a:rPr>
              <a:t>的一个向量 </a:t>
            </a:r>
            <a:r>
              <a:rPr lang="zh-CN" altLang="en-US" sz="2800" dirty="0">
                <a:latin typeface="宋体" panose="02010600030101010101" pitchFamily="2" charset="-122"/>
              </a:rPr>
              <a:t>。</a:t>
            </a:r>
            <a:endParaRPr lang="en-US" altLang="zh-CN" sz="2800" dirty="0">
              <a:latin typeface="宋体" panose="02010600030101010101" pitchFamily="2" charset="-122"/>
            </a:endParaRPr>
          </a:p>
          <a:p>
            <a:r>
              <a:rPr lang="zh-CN" altLang="zh-CN" sz="2800" dirty="0">
                <a:ea typeface="华文宋体" panose="02010600040101010101" pitchFamily="2" charset="-122"/>
                <a:cs typeface="Times New Roman" panose="02020603050405020304" pitchFamily="18" charset="0"/>
              </a:rPr>
              <a:t>文</a:t>
            </a:r>
            <a:r>
              <a:rPr lang="zh-CN" altLang="en-US" sz="2800" dirty="0">
                <a:ea typeface="华文宋体" panose="02010600040101010101" pitchFamily="2" charset="-122"/>
                <a:cs typeface="Times New Roman" panose="02020603050405020304" pitchFamily="18" charset="0"/>
              </a:rPr>
              <a:t>档</a:t>
            </a:r>
            <a:r>
              <a:rPr lang="en-US" altLang="zh-CN" sz="2800" dirty="0">
                <a:ea typeface="华文宋体" panose="0201060004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zh-CN" sz="2800" dirty="0">
                <a:ea typeface="华文宋体" panose="02010600040101010101" pitchFamily="2" charset="-122"/>
                <a:cs typeface="Times New Roman" panose="02020603050405020304" pitchFamily="18" charset="0"/>
              </a:rPr>
              <a:t>表示</a:t>
            </a:r>
            <a:r>
              <a:rPr lang="zh-CN" altLang="en-US" sz="2800" dirty="0">
                <a:ea typeface="华文宋体" panose="02010600040101010101" pitchFamily="2" charset="-122"/>
                <a:cs typeface="Times New Roman" panose="02020603050405020304" pitchFamily="18" charset="0"/>
              </a:rPr>
              <a:t>为：</a:t>
            </a:r>
            <a:r>
              <a:rPr lang="zh-CN" altLang="zh-CN" sz="2800" dirty="0"/>
              <a:t> 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400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其中：</a:t>
            </a:r>
            <a:r>
              <a:rPr lang="en-US" altLang="zh-CN" sz="2800" dirty="0" err="1">
                <a:latin typeface="Times New Roman" panose="02020603050405020304" pitchFamily="18" charset="0"/>
              </a:rPr>
              <a:t>t</a:t>
            </a:r>
            <a:r>
              <a:rPr lang="en-US" altLang="zh-CN" sz="2800" baseline="-25000" dirty="0" err="1">
                <a:latin typeface="Times New Roman" panose="02020603050405020304" pitchFamily="18" charset="0"/>
              </a:rPr>
              <a:t>i</a:t>
            </a:r>
            <a:r>
              <a:rPr lang="zh-CN" altLang="zh-CN" sz="2800" dirty="0">
                <a:latin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</a:rPr>
              <a:t>＝</a:t>
            </a:r>
            <a:r>
              <a:rPr lang="en-US" altLang="zh-CN" sz="2800" dirty="0">
                <a:latin typeface="Times New Roman" panose="02020603050405020304" pitchFamily="18" charset="0"/>
              </a:rPr>
              <a:t>1,2,</a:t>
            </a:r>
            <a:r>
              <a:rPr lang="is-IS" altLang="zh-CN" sz="2800" dirty="0">
                <a:latin typeface="Times New Roman" panose="02020603050405020304" pitchFamily="18" charset="0"/>
              </a:rPr>
              <a:t>…,n</a:t>
            </a:r>
            <a:r>
              <a:rPr lang="en-US" altLang="zh-CN" sz="2800" dirty="0">
                <a:latin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</a:rPr>
              <a:t>为文档</a:t>
            </a:r>
            <a:r>
              <a:rPr lang="en-US" altLang="zh-CN" sz="2800" dirty="0">
                <a:latin typeface="Times New Roman" panose="02020603050405020304" pitchFamily="18" charset="0"/>
              </a:rPr>
              <a:t>d</a:t>
            </a:r>
            <a:r>
              <a:rPr lang="zh-CN" altLang="en-US" sz="2800" dirty="0">
                <a:latin typeface="Times New Roman" panose="02020603050405020304" pitchFamily="18" charset="0"/>
              </a:rPr>
              <a:t>的特征项，</a:t>
            </a:r>
            <a:r>
              <a:rPr lang="en-US" altLang="zh-CN" sz="2800" dirty="0" err="1">
                <a:latin typeface="Times New Roman" panose="02020603050405020304" pitchFamily="18" charset="0"/>
              </a:rPr>
              <a:t>w</a:t>
            </a:r>
            <a:r>
              <a:rPr lang="en-US" altLang="zh-CN" sz="2800" baseline="-25000" dirty="0" err="1">
                <a:latin typeface="Times New Roman" panose="02020603050405020304" pitchFamily="18" charset="0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</a:rPr>
              <a:t>为</a:t>
            </a:r>
            <a:r>
              <a:rPr lang="en-US" altLang="zh-CN" sz="2800" dirty="0" err="1">
                <a:latin typeface="Times New Roman" panose="02020603050405020304" pitchFamily="18" charset="0"/>
              </a:rPr>
              <a:t>t</a:t>
            </a:r>
            <a:r>
              <a:rPr lang="en-US" altLang="zh-CN" sz="2800" baseline="-25000" dirty="0" err="1">
                <a:latin typeface="Times New Roman" panose="02020603050405020304" pitchFamily="18" charset="0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</a:rPr>
              <a:t>的权重，</a:t>
            </a:r>
            <a:r>
              <a:rPr lang="zh-CN" altLang="zh-CN" sz="2800" dirty="0">
                <a:latin typeface="Times New Roman" panose="02020603050405020304" pitchFamily="18" charset="0"/>
              </a:rPr>
              <a:t>一般取词频</a:t>
            </a:r>
            <a:r>
              <a:rPr lang="zh-CN" altLang="en-US" sz="2800" dirty="0">
                <a:latin typeface="Times New Roman" panose="02020603050405020304" pitchFamily="18" charset="0"/>
              </a:rPr>
              <a:t>。</a:t>
            </a:r>
            <a:endParaRPr lang="zh-CN" altLang="en-US" sz="2800" baseline="-25000" dirty="0">
              <a:latin typeface="Times New Roman" panose="02020603050405020304" pitchFamily="18" charset="0"/>
            </a:endParaRPr>
          </a:p>
          <a:p>
            <a:endParaRPr lang="zh-CN" altLang="en-US" sz="2800" dirty="0"/>
          </a:p>
          <a:p>
            <a:endParaRPr lang="zh-CN" altLang="en-US" dirty="0">
              <a:latin typeface="宋体" panose="02010600030101010101" pitchFamily="2" charset="-122"/>
            </a:endParaRPr>
          </a:p>
          <a:p>
            <a:endParaRPr lang="zh-CN" altLang="en-US" dirty="0"/>
          </a:p>
        </p:txBody>
      </p:sp>
      <p:graphicFrame>
        <p:nvGraphicFramePr>
          <p:cNvPr id="37891" name="对象 3"/>
          <p:cNvGraphicFramePr>
            <a:graphicFrameLocks noChangeAspect="1"/>
          </p:cNvGraphicFramePr>
          <p:nvPr/>
        </p:nvGraphicFramePr>
        <p:xfrm>
          <a:off x="2124075" y="4437063"/>
          <a:ext cx="59769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108990" imgH="228690" progId="Equation.KSEE3">
                  <p:embed/>
                </p:oleObj>
              </mc:Choice>
              <mc:Fallback>
                <p:oleObj r:id="rId3" imgW="2108990" imgH="228690" progId="Equation.KSEE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437063"/>
                        <a:ext cx="5976938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1">
            <a:extLst>
              <a:ext uri="{FF2B5EF4-FFF2-40B4-BE49-F238E27FC236}">
                <a16:creationId xmlns:a16="http://schemas.microsoft.com/office/drawing/2014/main" id="{1FDDE399-912F-420E-BEC5-B825BD365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1701527"/>
            <a:ext cx="44871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数据集成向量空间模型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(VSM)</a:t>
            </a:r>
            <a:endParaRPr lang="zh-CN" altLang="en-US" sz="2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4B2FCD4-F7D5-4CEE-B5DA-4E508758ED2E}"/>
              </a:ext>
            </a:extLst>
          </p:cNvPr>
          <p:cNvSpPr txBox="1">
            <a:spLocks/>
          </p:cNvSpPr>
          <p:nvPr/>
        </p:nvSpPr>
        <p:spPr>
          <a:xfrm>
            <a:off x="374650" y="728073"/>
            <a:ext cx="8229600" cy="68370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latin typeface="+mn-ea"/>
                <a:ea typeface="+mn-ea"/>
                <a:cs typeface="Times New Roman" panose="02020603050405020304" pitchFamily="18" charset="0"/>
              </a:rPr>
              <a:t>文本分类过程</a:t>
            </a:r>
          </a:p>
        </p:txBody>
      </p: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9" name="Group 3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647236670"/>
              </p:ext>
            </p:extLst>
          </p:nvPr>
        </p:nvGraphicFramePr>
        <p:xfrm>
          <a:off x="1048400" y="3961363"/>
          <a:ext cx="2743200" cy="2765647"/>
        </p:xfrm>
        <a:graphic>
          <a:graphicData uri="http://schemas.openxmlformats.org/drawingml/2006/table">
            <a:tbl>
              <a:tblPr/>
              <a:tblGrid>
                <a:gridCol w="1368425">
                  <a:extLst>
                    <a:ext uri="{9D8B030D-6E8A-4147-A177-3AD203B41FA5}">
                      <a16:colId xmlns:a16="http://schemas.microsoft.com/office/drawing/2014/main" val="2203918037"/>
                    </a:ext>
                  </a:extLst>
                </a:gridCol>
                <a:gridCol w="1374775">
                  <a:extLst>
                    <a:ext uri="{9D8B030D-6E8A-4147-A177-3AD203B41FA5}">
                      <a16:colId xmlns:a16="http://schemas.microsoft.com/office/drawing/2014/main" val="213727056"/>
                    </a:ext>
                  </a:extLst>
                </a:gridCol>
              </a:tblGrid>
              <a:tr h="2983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编号</a:t>
                      </a:r>
                    </a:p>
                  </a:txBody>
                  <a:tcPr marL="91408" marR="91408" marT="45718" marB="4571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汉字词</a:t>
                      </a:r>
                    </a:p>
                  </a:txBody>
                  <a:tcPr marL="91408" marR="91408" marT="45718" marB="45718" vert="eaVert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874758"/>
                  </a:ext>
                </a:extLst>
              </a:tr>
              <a:tr h="30182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1408" marR="91408" marT="45718" marB="4571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阿</a:t>
                      </a:r>
                    </a:p>
                  </a:txBody>
                  <a:tcPr marL="91408" marR="91408" marT="45718" marB="4571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133147"/>
                  </a:ext>
                </a:extLst>
              </a:tr>
              <a:tr h="30182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1408" marR="91408" marT="45718" marB="4571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啊</a:t>
                      </a:r>
                    </a:p>
                  </a:txBody>
                  <a:tcPr marL="91408" marR="91408" marT="45718" marB="4571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266648"/>
                  </a:ext>
                </a:extLst>
              </a:tr>
              <a:tr h="30182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1408" marR="91408" marT="45718" marB="4571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阿斗</a:t>
                      </a:r>
                    </a:p>
                  </a:txBody>
                  <a:tcPr marL="91408" marR="91408" marT="45718" marB="4571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118059"/>
                  </a:ext>
                </a:extLst>
              </a:tr>
              <a:tr h="30182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...</a:t>
                      </a:r>
                    </a:p>
                  </a:txBody>
                  <a:tcPr marL="91408" marR="91408" marT="45718" marB="4571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...</a:t>
                      </a:r>
                    </a:p>
                  </a:txBody>
                  <a:tcPr marL="91408" marR="91408" marT="45718" marB="4571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263137"/>
                  </a:ext>
                </a:extLst>
              </a:tr>
              <a:tr h="30182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789</a:t>
                      </a:r>
                    </a:p>
                  </a:txBody>
                  <a:tcPr marL="91408" marR="91408" marT="45718" marB="4571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服装</a:t>
                      </a:r>
                    </a:p>
                  </a:txBody>
                  <a:tcPr marL="91408" marR="91408" marT="45718" marB="4571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5474553"/>
                  </a:ext>
                </a:extLst>
              </a:tr>
              <a:tr h="30182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...</a:t>
                      </a:r>
                    </a:p>
                  </a:txBody>
                  <a:tcPr marL="91408" marR="91408" marT="45718" marB="4571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...</a:t>
                      </a:r>
                    </a:p>
                  </a:txBody>
                  <a:tcPr marL="91408" marR="91408" marT="45718" marB="4571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924310"/>
                  </a:ext>
                </a:extLst>
              </a:tr>
              <a:tr h="30182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64000</a:t>
                      </a:r>
                    </a:p>
                  </a:txBody>
                  <a:tcPr marL="91408" marR="91408" marT="45718" marB="4571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做作</a:t>
                      </a:r>
                    </a:p>
                  </a:txBody>
                  <a:tcPr marL="91408" marR="91408" marT="45718" marB="4571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259433"/>
                  </a:ext>
                </a:extLst>
              </a:tr>
            </a:tbl>
          </a:graphicData>
        </a:graphic>
      </p:graphicFrame>
      <p:graphicFrame>
        <p:nvGraphicFramePr>
          <p:cNvPr id="9286" name="Group 70"/>
          <p:cNvGraphicFramePr>
            <a:graphicFrameLocks noGrp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937434026"/>
              </p:ext>
            </p:extLst>
          </p:nvPr>
        </p:nvGraphicFramePr>
        <p:xfrm>
          <a:off x="4859338" y="3973453"/>
          <a:ext cx="3049587" cy="2767915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3973763933"/>
                    </a:ext>
                  </a:extLst>
                </a:gridCol>
                <a:gridCol w="1525587">
                  <a:extLst>
                    <a:ext uri="{9D8B030D-6E8A-4147-A177-3AD203B41FA5}">
                      <a16:colId xmlns:a16="http://schemas.microsoft.com/office/drawing/2014/main" val="2589780836"/>
                    </a:ext>
                  </a:extLst>
                </a:gridCol>
              </a:tblGrid>
              <a:tr h="3444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编号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汉字词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097839"/>
                  </a:ext>
                </a:extLst>
              </a:tr>
              <a:tr h="3444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640986"/>
                  </a:ext>
                </a:extLst>
              </a:tr>
              <a:tr h="3444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348984"/>
                  </a:ext>
                </a:extLst>
              </a:tr>
              <a:tr h="3444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444820"/>
                  </a:ext>
                </a:extLst>
              </a:tr>
              <a:tr h="3444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...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...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62019"/>
                  </a:ext>
                </a:extLst>
              </a:tr>
              <a:tr h="3444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789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086248"/>
                  </a:ext>
                </a:extLst>
              </a:tr>
              <a:tr h="3444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...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...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992955"/>
                  </a:ext>
                </a:extLst>
              </a:tr>
              <a:tr h="3444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64000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227577"/>
                        </a:buClr>
                        <a:buSzPct val="90000"/>
                        <a:buFont typeface="Webdings" panose="05030102010509060703" pitchFamily="18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139107"/>
                  </a:ext>
                </a:extLst>
              </a:tr>
            </a:tbl>
          </a:graphicData>
        </a:graphic>
      </p:graphicFrame>
      <p:sp>
        <p:nvSpPr>
          <p:cNvPr id="40003" name="AutoShape 136"/>
          <p:cNvSpPr>
            <a:spLocks noChangeArrowheads="1"/>
          </p:cNvSpPr>
          <p:nvPr/>
        </p:nvSpPr>
        <p:spPr bwMode="auto">
          <a:xfrm>
            <a:off x="4139952" y="5269648"/>
            <a:ext cx="364579" cy="359989"/>
          </a:xfrm>
          <a:prstGeom prst="rightArrow">
            <a:avLst>
              <a:gd name="adj1" fmla="val 50000"/>
              <a:gd name="adj2" fmla="val 28546"/>
            </a:avLst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D76B5BB9-B69C-4EB4-AC7A-80F906A96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12" y="1417701"/>
            <a:ext cx="26965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文本的特征向量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653314E1-50CF-421C-9D49-36310824180F}"/>
              </a:ext>
            </a:extLst>
          </p:cNvPr>
          <p:cNvSpPr txBox="1">
            <a:spLocks/>
          </p:cNvSpPr>
          <p:nvPr/>
        </p:nvSpPr>
        <p:spPr>
          <a:xfrm>
            <a:off x="374650" y="728073"/>
            <a:ext cx="8229600" cy="68370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latin typeface="+mn-ea"/>
                <a:ea typeface="+mn-ea"/>
                <a:cs typeface="Times New Roman" panose="02020603050405020304" pitchFamily="18" charset="0"/>
              </a:rPr>
              <a:t>文本分类过程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14E5CF-6E7A-4615-B539-76BA602F620B}"/>
              </a:ext>
            </a:extLst>
          </p:cNvPr>
          <p:cNvSpPr/>
          <p:nvPr/>
        </p:nvSpPr>
        <p:spPr>
          <a:xfrm>
            <a:off x="325896" y="2135534"/>
            <a:ext cx="79926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宋体" panose="02010600030101010101" pitchFamily="2" charset="-122"/>
              </a:rPr>
              <a:t>假设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词汇表</a:t>
            </a:r>
            <a:r>
              <a:rPr lang="zh-CN" altLang="en-US" sz="2400" dirty="0">
                <a:latin typeface="宋体" panose="02010600030101010101" pitchFamily="2" charset="-122"/>
              </a:rPr>
              <a:t>有64000个词，编号分别为1, 2, ..., 64000</a:t>
            </a:r>
          </a:p>
          <a:p>
            <a:pPr marL="342900" indent="-342900" eaLnBrk="1" hangingPunct="1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宋体" panose="02010600030101010101" pitchFamily="2" charset="-122"/>
              </a:rPr>
              <a:t>统计</a:t>
            </a:r>
            <a:r>
              <a:rPr lang="zh-CN" altLang="en-US" sz="2400" dirty="0">
                <a:latin typeface="宋体" panose="02010600030101010101" pitchFamily="2" charset="-122"/>
              </a:rPr>
              <a:t>一篇文档中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各词的出现次数</a:t>
            </a:r>
            <a:r>
              <a:rPr lang="zh-CN" altLang="en-US" sz="2400" dirty="0">
                <a:latin typeface="宋体" panose="02010600030101010101" pitchFamily="2" charset="-122"/>
              </a:rPr>
              <a:t>，按照对应词在词汇表中的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位置依次排列</a:t>
            </a:r>
            <a:r>
              <a:rPr lang="zh-CN" altLang="en-US" sz="2400" dirty="0">
                <a:latin typeface="宋体" panose="02010600030101010101" pitchFamily="2" charset="-122"/>
              </a:rPr>
              <a:t>，就可以得到一个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向量</a:t>
            </a:r>
          </a:p>
        </p:txBody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6413" y="1920875"/>
            <a:ext cx="8229600" cy="4676477"/>
          </a:xfrm>
        </p:spPr>
        <p:txBody>
          <a:bodyPr/>
          <a:lstStyle/>
          <a:p>
            <a:pPr eaLnBrk="1" hangingPunct="1"/>
            <a:r>
              <a:rPr lang="zh-CN" altLang="en-US" sz="2400" dirty="0"/>
              <a:t>我们用这个特征向量来表示一篇文档。</a:t>
            </a:r>
            <a:endParaRPr lang="en-US" altLang="zh-CN" sz="2400" dirty="0"/>
          </a:p>
          <a:p>
            <a:pPr eaLnBrk="1" hangingPunct="1"/>
            <a:endParaRPr lang="en-US" altLang="zh-CN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8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 dirty="0"/>
          </a:p>
          <a:p>
            <a:pPr eaLnBrk="1" hangingPunct="1"/>
            <a:r>
              <a:rPr lang="zh-CN" altLang="en-US" sz="2400" dirty="0"/>
              <a:t>用</a:t>
            </a:r>
            <a:r>
              <a:rPr lang="zh-CN" altLang="en-US" sz="2400" dirty="0">
                <a:solidFill>
                  <a:srgbClr val="FF0000"/>
                </a:solidFill>
              </a:rPr>
              <a:t>余弦夹角</a:t>
            </a:r>
            <a:r>
              <a:rPr lang="zh-CN" altLang="en-US" sz="2400" dirty="0"/>
              <a:t>刻画两个文档之间的相似度</a:t>
            </a:r>
            <a:endParaRPr lang="en-US" altLang="zh-CN" sz="2400" dirty="0"/>
          </a:p>
        </p:txBody>
      </p:sp>
      <p:pic>
        <p:nvPicPr>
          <p:cNvPr id="41986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292" y="4835418"/>
            <a:ext cx="1188120" cy="91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6039967"/>
              </p:ext>
            </p:extLst>
          </p:nvPr>
        </p:nvGraphicFramePr>
        <p:xfrm>
          <a:off x="1033005" y="4894696"/>
          <a:ext cx="4322763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413670" imgH="482590" progId="Equation.3">
                  <p:embed/>
                </p:oleObj>
              </mc:Choice>
              <mc:Fallback>
                <p:oleObj r:id="rId4" imgW="2413670" imgH="48259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005" y="4894696"/>
                        <a:ext cx="4322763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989" name="组合 1"/>
          <p:cNvGrpSpPr>
            <a:grpSpLocks/>
          </p:cNvGrpSpPr>
          <p:nvPr/>
        </p:nvGrpSpPr>
        <p:grpSpPr bwMode="auto">
          <a:xfrm>
            <a:off x="1187623" y="2570163"/>
            <a:ext cx="6303789" cy="1578917"/>
            <a:chOff x="974725" y="2570163"/>
            <a:chExt cx="6516688" cy="1789112"/>
          </a:xfrm>
        </p:grpSpPr>
        <p:sp>
          <p:nvSpPr>
            <p:cNvPr id="41990" name="Text Box 5"/>
            <p:cNvSpPr txBox="1">
              <a:spLocks noChangeArrowheads="1"/>
            </p:cNvSpPr>
            <p:nvPr/>
          </p:nvSpPr>
          <p:spPr bwMode="auto">
            <a:xfrm>
              <a:off x="3132138" y="2671763"/>
              <a:ext cx="4191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/>
                <a:t>(0, 0, 0, 3, 0, ..., 28, 0, 0, 0, 3)</a:t>
              </a:r>
            </a:p>
          </p:txBody>
        </p:sp>
        <p:sp>
          <p:nvSpPr>
            <p:cNvPr id="41991" name="箭头 333"/>
            <p:cNvSpPr>
              <a:spLocks noChangeShapeType="1"/>
            </p:cNvSpPr>
            <p:nvPr/>
          </p:nvSpPr>
          <p:spPr bwMode="auto">
            <a:xfrm>
              <a:off x="1987550" y="2924175"/>
              <a:ext cx="75247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2" name="Text Box 8"/>
            <p:cNvSpPr txBox="1">
              <a:spLocks noChangeArrowheads="1"/>
            </p:cNvSpPr>
            <p:nvPr/>
          </p:nvSpPr>
          <p:spPr bwMode="auto">
            <a:xfrm>
              <a:off x="3132138" y="3709988"/>
              <a:ext cx="43592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(1, 0, 5, 0, 0, ..., 10, 0, 20, 0, 1)</a:t>
              </a:r>
            </a:p>
          </p:txBody>
        </p:sp>
        <p:sp>
          <p:nvSpPr>
            <p:cNvPr id="41993" name="箭头 333"/>
            <p:cNvSpPr>
              <a:spLocks noChangeShapeType="1"/>
            </p:cNvSpPr>
            <p:nvPr/>
          </p:nvSpPr>
          <p:spPr bwMode="auto">
            <a:xfrm>
              <a:off x="1987550" y="4006850"/>
              <a:ext cx="75247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1994" name="图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725" y="2570163"/>
              <a:ext cx="787400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95" name="图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875" y="3571875"/>
              <a:ext cx="787400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矩形 1">
            <a:extLst>
              <a:ext uri="{FF2B5EF4-FFF2-40B4-BE49-F238E27FC236}">
                <a16:creationId xmlns:a16="http://schemas.microsoft.com/office/drawing/2014/main" id="{5BBE4127-E0A6-48F9-91D3-D7F08FA5A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12" y="1417701"/>
            <a:ext cx="30059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文本的相似性度量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04DC0808-5FA5-4F5B-8C77-A2099AC87F79}"/>
              </a:ext>
            </a:extLst>
          </p:cNvPr>
          <p:cNvSpPr txBox="1">
            <a:spLocks/>
          </p:cNvSpPr>
          <p:nvPr/>
        </p:nvSpPr>
        <p:spPr>
          <a:xfrm>
            <a:off x="374650" y="728073"/>
            <a:ext cx="8229600" cy="68370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latin typeface="+mn-ea"/>
                <a:ea typeface="+mn-ea"/>
                <a:cs typeface="Times New Roman" panose="02020603050405020304" pitchFamily="18" charset="0"/>
              </a:rPr>
              <a:t>文本分类过程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E021AE-1930-478C-9E75-7F3D8C75B175}"/>
              </a:ext>
            </a:extLst>
          </p:cNvPr>
          <p:cNvSpPr/>
          <p:nvPr/>
        </p:nvSpPr>
        <p:spPr>
          <a:xfrm>
            <a:off x="611560" y="5957594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余弦值越接近</a:t>
            </a:r>
            <a:r>
              <a:rPr lang="en-US" altLang="zh-CN" sz="2400" dirty="0"/>
              <a:t>1</a:t>
            </a:r>
            <a:r>
              <a:rPr lang="zh-CN" altLang="en-US" sz="2400" dirty="0"/>
              <a:t>，表明夹角越接近</a:t>
            </a:r>
            <a:r>
              <a:rPr lang="en-US" altLang="zh-CN" sz="2400" dirty="0"/>
              <a:t>0</a:t>
            </a:r>
            <a:r>
              <a:rPr lang="zh-CN" altLang="en-US" sz="2400" dirty="0"/>
              <a:t>度，即两个向量越相似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038145"/>
            <a:ext cx="8229600" cy="1700212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计算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待分类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的一篇文档与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训练数据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中每篇文档的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相似度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  <a:p>
            <a:pPr eaLnBrk="1" hangingPunct="1"/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根据相似度找出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Top-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k篇文档。</a:t>
            </a:r>
          </a:p>
          <a:p>
            <a:pPr eaLnBrk="1" hangingPunct="1"/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统计k篇文档中哪个类别占的最多，则该待分类的文档就属于哪个类别。</a:t>
            </a:r>
            <a:endParaRPr lang="zh-CN" altLang="en-US" sz="2400" dirty="0"/>
          </a:p>
          <a:p>
            <a:pPr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grpSp>
        <p:nvGrpSpPr>
          <p:cNvPr id="44035" name="组合 1"/>
          <p:cNvGrpSpPr>
            <a:grpSpLocks/>
          </p:cNvGrpSpPr>
          <p:nvPr/>
        </p:nvGrpSpPr>
        <p:grpSpPr bwMode="auto">
          <a:xfrm>
            <a:off x="1403350" y="3860800"/>
            <a:ext cx="6689725" cy="2771775"/>
            <a:chOff x="1797050" y="4041775"/>
            <a:chExt cx="6689725" cy="2771775"/>
          </a:xfrm>
        </p:grpSpPr>
        <p:sp>
          <p:nvSpPr>
            <p:cNvPr id="29700" name="Line 4"/>
            <p:cNvSpPr>
              <a:spLocks noChangeShapeType="1"/>
            </p:cNvSpPr>
            <p:nvPr/>
          </p:nvSpPr>
          <p:spPr bwMode="auto">
            <a:xfrm>
              <a:off x="1797050" y="6634163"/>
              <a:ext cx="594360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44037" name="AutoShape 5"/>
            <p:cNvSpPr>
              <a:spLocks noChangeArrowheads="1"/>
            </p:cNvSpPr>
            <p:nvPr/>
          </p:nvSpPr>
          <p:spPr bwMode="auto">
            <a:xfrm>
              <a:off x="3849688" y="4338638"/>
              <a:ext cx="76200" cy="76200"/>
            </a:xfrm>
            <a:prstGeom prst="flowChartConnector">
              <a:avLst/>
            </a:prstGeom>
            <a:solidFill>
              <a:schemeClr val="accent2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solidFill>
                  <a:srgbClr val="00B050"/>
                </a:solidFill>
              </a:endParaRPr>
            </a:p>
          </p:txBody>
        </p:sp>
        <p:sp>
          <p:nvSpPr>
            <p:cNvPr id="44038" name="AutoShape 6"/>
            <p:cNvSpPr>
              <a:spLocks noChangeArrowheads="1"/>
            </p:cNvSpPr>
            <p:nvPr/>
          </p:nvSpPr>
          <p:spPr bwMode="auto">
            <a:xfrm>
              <a:off x="3087688" y="4643438"/>
              <a:ext cx="76200" cy="76200"/>
            </a:xfrm>
            <a:prstGeom prst="flowChartConnector">
              <a:avLst/>
            </a:prstGeom>
            <a:solidFill>
              <a:schemeClr val="accent2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4039" name="AutoShape 7"/>
            <p:cNvSpPr>
              <a:spLocks noChangeArrowheads="1"/>
            </p:cNvSpPr>
            <p:nvPr/>
          </p:nvSpPr>
          <p:spPr bwMode="auto">
            <a:xfrm>
              <a:off x="3011488" y="4948238"/>
              <a:ext cx="76200" cy="76200"/>
            </a:xfrm>
            <a:prstGeom prst="flowChartConnector">
              <a:avLst/>
            </a:prstGeom>
            <a:solidFill>
              <a:schemeClr val="accent2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4040" name="AutoShape 8"/>
            <p:cNvSpPr>
              <a:spLocks noChangeArrowheads="1"/>
            </p:cNvSpPr>
            <p:nvPr/>
          </p:nvSpPr>
          <p:spPr bwMode="auto">
            <a:xfrm>
              <a:off x="2706688" y="5329238"/>
              <a:ext cx="76200" cy="76200"/>
            </a:xfrm>
            <a:prstGeom prst="flowChartConnector">
              <a:avLst/>
            </a:prstGeom>
            <a:solidFill>
              <a:schemeClr val="accent2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4041" name="AutoShape 9"/>
            <p:cNvSpPr>
              <a:spLocks noChangeArrowheads="1"/>
            </p:cNvSpPr>
            <p:nvPr/>
          </p:nvSpPr>
          <p:spPr bwMode="auto">
            <a:xfrm>
              <a:off x="3321050" y="5621338"/>
              <a:ext cx="76200" cy="76200"/>
            </a:xfrm>
            <a:prstGeom prst="flowChartConnector">
              <a:avLst/>
            </a:prstGeom>
            <a:solidFill>
              <a:schemeClr val="accent2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4042" name="AutoShape 10"/>
            <p:cNvSpPr>
              <a:spLocks noChangeArrowheads="1"/>
            </p:cNvSpPr>
            <p:nvPr/>
          </p:nvSpPr>
          <p:spPr bwMode="auto">
            <a:xfrm>
              <a:off x="3087688" y="5938838"/>
              <a:ext cx="76200" cy="76200"/>
            </a:xfrm>
            <a:prstGeom prst="flowChartConnector">
              <a:avLst/>
            </a:prstGeom>
            <a:solidFill>
              <a:schemeClr val="accent2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4043" name="AutoShape 11"/>
            <p:cNvSpPr>
              <a:spLocks noChangeArrowheads="1"/>
            </p:cNvSpPr>
            <p:nvPr/>
          </p:nvSpPr>
          <p:spPr bwMode="auto">
            <a:xfrm>
              <a:off x="3705225" y="5768975"/>
              <a:ext cx="76200" cy="76200"/>
            </a:xfrm>
            <a:prstGeom prst="flowChartConnector">
              <a:avLst/>
            </a:prstGeom>
            <a:solidFill>
              <a:schemeClr val="accent2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4044" name="AutoShape 12"/>
            <p:cNvSpPr>
              <a:spLocks noChangeArrowheads="1"/>
            </p:cNvSpPr>
            <p:nvPr/>
          </p:nvSpPr>
          <p:spPr bwMode="auto">
            <a:xfrm>
              <a:off x="3925888" y="5253038"/>
              <a:ext cx="76200" cy="76200"/>
            </a:xfrm>
            <a:prstGeom prst="flowChartConnector">
              <a:avLst/>
            </a:prstGeom>
            <a:solidFill>
              <a:schemeClr val="accent2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4045" name="AutoShape 13"/>
            <p:cNvSpPr>
              <a:spLocks noChangeArrowheads="1"/>
            </p:cNvSpPr>
            <p:nvPr/>
          </p:nvSpPr>
          <p:spPr bwMode="auto">
            <a:xfrm>
              <a:off x="3544888" y="4872038"/>
              <a:ext cx="76200" cy="76200"/>
            </a:xfrm>
            <a:prstGeom prst="flowChartConnector">
              <a:avLst/>
            </a:prstGeom>
            <a:solidFill>
              <a:schemeClr val="accent2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4046" name="AutoShape 14"/>
            <p:cNvSpPr>
              <a:spLocks noChangeArrowheads="1"/>
            </p:cNvSpPr>
            <p:nvPr/>
          </p:nvSpPr>
          <p:spPr bwMode="auto">
            <a:xfrm>
              <a:off x="3925888" y="5557838"/>
              <a:ext cx="76200" cy="76200"/>
            </a:xfrm>
            <a:prstGeom prst="flowChartConnector">
              <a:avLst/>
            </a:prstGeom>
            <a:solidFill>
              <a:schemeClr val="accent2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4047" name="AutoShape 15"/>
            <p:cNvSpPr>
              <a:spLocks noChangeArrowheads="1"/>
            </p:cNvSpPr>
            <p:nvPr/>
          </p:nvSpPr>
          <p:spPr bwMode="auto">
            <a:xfrm>
              <a:off x="3697288" y="6319838"/>
              <a:ext cx="76200" cy="76200"/>
            </a:xfrm>
            <a:prstGeom prst="flowChartConnector">
              <a:avLst/>
            </a:prstGeom>
            <a:solidFill>
              <a:schemeClr val="accent2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4048" name="AutoShape 16"/>
            <p:cNvSpPr>
              <a:spLocks noChangeArrowheads="1"/>
            </p:cNvSpPr>
            <p:nvPr/>
          </p:nvSpPr>
          <p:spPr bwMode="auto">
            <a:xfrm>
              <a:off x="4840288" y="5100638"/>
              <a:ext cx="76200" cy="76200"/>
            </a:xfrm>
            <a:prstGeom prst="flowChartConnector">
              <a:avLst/>
            </a:prstGeom>
            <a:solidFill>
              <a:schemeClr val="accent2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85" name="Oval 17"/>
            <p:cNvSpPr>
              <a:spLocks noChangeArrowheads="1"/>
            </p:cNvSpPr>
            <p:nvPr/>
          </p:nvSpPr>
          <p:spPr bwMode="auto">
            <a:xfrm>
              <a:off x="3392488" y="5205413"/>
              <a:ext cx="503237" cy="504825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/>
            </a:p>
          </p:txBody>
        </p:sp>
        <p:sp>
          <p:nvSpPr>
            <p:cNvPr id="86" name="Oval 18"/>
            <p:cNvSpPr>
              <a:spLocks noChangeArrowheads="1"/>
            </p:cNvSpPr>
            <p:nvPr/>
          </p:nvSpPr>
          <p:spPr bwMode="auto">
            <a:xfrm>
              <a:off x="3240088" y="5024438"/>
              <a:ext cx="838200" cy="838200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/>
            </a:p>
          </p:txBody>
        </p:sp>
        <p:sp>
          <p:nvSpPr>
            <p:cNvPr id="87" name="Line 19"/>
            <p:cNvSpPr>
              <a:spLocks noChangeShapeType="1"/>
            </p:cNvSpPr>
            <p:nvPr/>
          </p:nvSpPr>
          <p:spPr bwMode="auto">
            <a:xfrm flipH="1">
              <a:off x="3659188" y="4768850"/>
              <a:ext cx="1158875" cy="7016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88" name="Rectangle 20"/>
            <p:cNvSpPr>
              <a:spLocks noChangeArrowheads="1"/>
            </p:cNvSpPr>
            <p:nvPr/>
          </p:nvSpPr>
          <p:spPr bwMode="auto">
            <a:xfrm>
              <a:off x="5068888" y="4491038"/>
              <a:ext cx="1262062" cy="381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ea typeface="楷体_GB2312" pitchFamily="1" charset="-122"/>
                </a:rPr>
                <a:t>待分类文本</a:t>
              </a:r>
            </a:p>
          </p:txBody>
        </p:sp>
        <p:sp>
          <p:nvSpPr>
            <p:cNvPr id="89" name="Line 21"/>
            <p:cNvSpPr>
              <a:spLocks noChangeShapeType="1"/>
            </p:cNvSpPr>
            <p:nvPr/>
          </p:nvSpPr>
          <p:spPr bwMode="auto">
            <a:xfrm flipH="1">
              <a:off x="3849688" y="5557838"/>
              <a:ext cx="1828800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prstDash val="sysDot"/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90" name="Text Box 22"/>
            <p:cNvSpPr txBox="1">
              <a:spLocks noChangeArrowheads="1"/>
            </p:cNvSpPr>
            <p:nvPr/>
          </p:nvSpPr>
          <p:spPr bwMode="auto">
            <a:xfrm>
              <a:off x="5678488" y="5229225"/>
              <a:ext cx="270986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altLang="zh-CN" sz="2400" dirty="0">
                  <a:latin typeface="楷体_GB2312" charset="0"/>
                  <a:ea typeface="楷体_GB2312" charset="0"/>
                </a:rPr>
                <a:t>k=1, A    </a:t>
              </a:r>
              <a:r>
                <a:rPr lang="zh-CN" altLang="en-US" sz="2400" dirty="0">
                  <a:latin typeface="楷体_GB2312" charset="0"/>
                  <a:ea typeface="楷体_GB2312" charset="0"/>
                </a:rPr>
                <a:t>类</a:t>
              </a:r>
            </a:p>
          </p:txBody>
        </p:sp>
        <p:sp>
          <p:nvSpPr>
            <p:cNvPr id="44055" name="Oval 23"/>
            <p:cNvSpPr>
              <a:spLocks noChangeArrowheads="1"/>
            </p:cNvSpPr>
            <p:nvPr/>
          </p:nvSpPr>
          <p:spPr bwMode="auto">
            <a:xfrm>
              <a:off x="2859088" y="4643438"/>
              <a:ext cx="1676400" cy="1600200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92" name="Line 24"/>
            <p:cNvSpPr>
              <a:spLocks noChangeShapeType="1"/>
            </p:cNvSpPr>
            <p:nvPr/>
          </p:nvSpPr>
          <p:spPr bwMode="auto">
            <a:xfrm flipH="1">
              <a:off x="3773488" y="5862638"/>
              <a:ext cx="1828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93" name="Text Box 25"/>
            <p:cNvSpPr txBox="1">
              <a:spLocks noChangeArrowheads="1"/>
            </p:cNvSpPr>
            <p:nvPr/>
          </p:nvSpPr>
          <p:spPr bwMode="auto">
            <a:xfrm>
              <a:off x="5700713" y="5586413"/>
              <a:ext cx="235426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altLang="zh-CN" sz="2400" dirty="0">
                  <a:latin typeface="楷体_GB2312" charset="0"/>
                  <a:ea typeface="楷体_GB2312" charset="0"/>
                </a:rPr>
                <a:t>k=4</a:t>
              </a:r>
              <a:r>
                <a:rPr lang="zh-CN" altLang="en-US" sz="2400" dirty="0">
                  <a:latin typeface="楷体_GB2312" charset="0"/>
                  <a:ea typeface="楷体_GB2312" charset="0"/>
                </a:rPr>
                <a:t>，</a:t>
              </a:r>
              <a:r>
                <a:rPr lang="en-US" altLang="zh-CN" sz="2400" dirty="0">
                  <a:latin typeface="楷体_GB2312" charset="0"/>
                  <a:ea typeface="楷体_GB2312" charset="0"/>
                </a:rPr>
                <a:t>B    </a:t>
              </a:r>
              <a:r>
                <a:rPr lang="zh-CN" altLang="en-US" sz="2400" dirty="0">
                  <a:latin typeface="楷体_GB2312" charset="0"/>
                  <a:ea typeface="楷体_GB2312" charset="0"/>
                </a:rPr>
                <a:t>类</a:t>
              </a:r>
            </a:p>
          </p:txBody>
        </p:sp>
        <p:sp>
          <p:nvSpPr>
            <p:cNvPr id="94" name="Line 26"/>
            <p:cNvSpPr>
              <a:spLocks noChangeShapeType="1"/>
            </p:cNvSpPr>
            <p:nvPr/>
          </p:nvSpPr>
          <p:spPr bwMode="auto">
            <a:xfrm flipH="1">
              <a:off x="3773488" y="6243638"/>
              <a:ext cx="1828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95" name="Text Box 27"/>
            <p:cNvSpPr txBox="1">
              <a:spLocks noChangeArrowheads="1"/>
            </p:cNvSpPr>
            <p:nvPr/>
          </p:nvSpPr>
          <p:spPr bwMode="auto">
            <a:xfrm>
              <a:off x="5715000" y="5949950"/>
              <a:ext cx="277177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altLang="zh-CN" sz="2400" dirty="0">
                  <a:latin typeface="楷体_GB2312" charset="0"/>
                  <a:ea typeface="楷体_GB2312" charset="0"/>
                </a:rPr>
                <a:t>k=10,C    </a:t>
              </a:r>
              <a:r>
                <a:rPr lang="zh-CN" altLang="en-US" sz="2400" dirty="0">
                  <a:latin typeface="楷体_GB2312" charset="0"/>
                  <a:ea typeface="楷体_GB2312" charset="0"/>
                </a:rPr>
                <a:t>类</a:t>
              </a:r>
            </a:p>
          </p:txBody>
        </p:sp>
        <p:sp>
          <p:nvSpPr>
            <p:cNvPr id="44060" name="AutoShape 28"/>
            <p:cNvSpPr>
              <a:spLocks noChangeArrowheads="1"/>
            </p:cNvSpPr>
            <p:nvPr/>
          </p:nvSpPr>
          <p:spPr bwMode="auto">
            <a:xfrm>
              <a:off x="3773488" y="5100638"/>
              <a:ext cx="76200" cy="76200"/>
            </a:xfrm>
            <a:prstGeom prst="flowChartExtract">
              <a:avLst/>
            </a:prstGeom>
            <a:solidFill>
              <a:srgbClr val="C00000"/>
            </a:solidFill>
            <a:ln w="12700" cap="sq">
              <a:solidFill>
                <a:srgbClr val="C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4061" name="AutoShape 29"/>
            <p:cNvSpPr>
              <a:spLocks noChangeArrowheads="1"/>
            </p:cNvSpPr>
            <p:nvPr/>
          </p:nvSpPr>
          <p:spPr bwMode="auto">
            <a:xfrm>
              <a:off x="2173288" y="5100638"/>
              <a:ext cx="76200" cy="76200"/>
            </a:xfrm>
            <a:prstGeom prst="flowChartExtract">
              <a:avLst/>
            </a:prstGeom>
            <a:solidFill>
              <a:srgbClr val="C00000"/>
            </a:solidFill>
            <a:ln w="12700" cap="sq">
              <a:solidFill>
                <a:srgbClr val="C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4062" name="AutoShape 30"/>
            <p:cNvSpPr>
              <a:spLocks noChangeArrowheads="1"/>
            </p:cNvSpPr>
            <p:nvPr/>
          </p:nvSpPr>
          <p:spPr bwMode="auto">
            <a:xfrm>
              <a:off x="2478088" y="5786438"/>
              <a:ext cx="76200" cy="76200"/>
            </a:xfrm>
            <a:prstGeom prst="flowChartExtract">
              <a:avLst/>
            </a:prstGeom>
            <a:solidFill>
              <a:srgbClr val="C00000"/>
            </a:solidFill>
            <a:ln w="12700" cap="sq">
              <a:solidFill>
                <a:srgbClr val="C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4063" name="AutoShape 31"/>
            <p:cNvSpPr>
              <a:spLocks noChangeArrowheads="1"/>
            </p:cNvSpPr>
            <p:nvPr/>
          </p:nvSpPr>
          <p:spPr bwMode="auto">
            <a:xfrm>
              <a:off x="3011488" y="5557838"/>
              <a:ext cx="76200" cy="76200"/>
            </a:xfrm>
            <a:prstGeom prst="flowChartExtract">
              <a:avLst/>
            </a:prstGeom>
            <a:solidFill>
              <a:srgbClr val="C00000"/>
            </a:solidFill>
            <a:ln w="12700" cap="sq">
              <a:solidFill>
                <a:srgbClr val="C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4064" name="AutoShape 32"/>
            <p:cNvSpPr>
              <a:spLocks noChangeArrowheads="1"/>
            </p:cNvSpPr>
            <p:nvPr/>
          </p:nvSpPr>
          <p:spPr bwMode="auto">
            <a:xfrm>
              <a:off x="4306888" y="4567238"/>
              <a:ext cx="76200" cy="76200"/>
            </a:xfrm>
            <a:prstGeom prst="flowChartExtract">
              <a:avLst/>
            </a:prstGeom>
            <a:solidFill>
              <a:srgbClr val="C00000"/>
            </a:solidFill>
            <a:ln w="12700" cap="sq">
              <a:solidFill>
                <a:srgbClr val="C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4065" name="AutoShape 33"/>
            <p:cNvSpPr>
              <a:spLocks noChangeArrowheads="1"/>
            </p:cNvSpPr>
            <p:nvPr/>
          </p:nvSpPr>
          <p:spPr bwMode="auto">
            <a:xfrm>
              <a:off x="3621088" y="5938838"/>
              <a:ext cx="76200" cy="76200"/>
            </a:xfrm>
            <a:prstGeom prst="flowChartExtract">
              <a:avLst/>
            </a:prstGeom>
            <a:solidFill>
              <a:srgbClr val="C00000"/>
            </a:solidFill>
            <a:ln w="12700" cap="sq">
              <a:solidFill>
                <a:srgbClr val="C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4066" name="AutoShape 34"/>
            <p:cNvSpPr>
              <a:spLocks noChangeArrowheads="1"/>
            </p:cNvSpPr>
            <p:nvPr/>
          </p:nvSpPr>
          <p:spPr bwMode="auto">
            <a:xfrm>
              <a:off x="4383088" y="6015038"/>
              <a:ext cx="76200" cy="76200"/>
            </a:xfrm>
            <a:prstGeom prst="flowChartExtract">
              <a:avLst/>
            </a:prstGeom>
            <a:solidFill>
              <a:srgbClr val="C00000"/>
            </a:solidFill>
            <a:ln w="12700" cap="sq">
              <a:solidFill>
                <a:srgbClr val="C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4067" name="AutoShape 35"/>
            <p:cNvSpPr>
              <a:spLocks noChangeArrowheads="1"/>
            </p:cNvSpPr>
            <p:nvPr/>
          </p:nvSpPr>
          <p:spPr bwMode="auto">
            <a:xfrm>
              <a:off x="3536950" y="5337175"/>
              <a:ext cx="76200" cy="76200"/>
            </a:xfrm>
            <a:prstGeom prst="flowChartExtract">
              <a:avLst/>
            </a:prstGeom>
            <a:solidFill>
              <a:srgbClr val="C00000"/>
            </a:solidFill>
            <a:ln w="12700" cap="sq">
              <a:solidFill>
                <a:srgbClr val="C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grpSp>
          <p:nvGrpSpPr>
            <p:cNvPr id="44068" name="Group 36"/>
            <p:cNvGrpSpPr>
              <a:grpSpLocks/>
            </p:cNvGrpSpPr>
            <p:nvPr/>
          </p:nvGrpSpPr>
          <p:grpSpPr bwMode="auto">
            <a:xfrm>
              <a:off x="3559175" y="5405438"/>
              <a:ext cx="152400" cy="152400"/>
              <a:chOff x="2208" y="2640"/>
              <a:chExt cx="96" cy="96"/>
            </a:xfrm>
          </p:grpSpPr>
          <p:sp>
            <p:nvSpPr>
              <p:cNvPr id="29751" name="Line 37"/>
              <p:cNvSpPr>
                <a:spLocks noChangeShapeType="1"/>
              </p:cNvSpPr>
              <p:nvPr/>
            </p:nvSpPr>
            <p:spPr bwMode="auto">
              <a:xfrm>
                <a:off x="2208" y="2688"/>
                <a:ext cx="96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29752" name="Line 38"/>
              <p:cNvSpPr>
                <a:spLocks noChangeShapeType="1"/>
              </p:cNvSpPr>
              <p:nvPr/>
            </p:nvSpPr>
            <p:spPr bwMode="auto">
              <a:xfrm>
                <a:off x="2256" y="2640"/>
                <a:ext cx="0" cy="96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宋体" charset="-122"/>
                </a:endParaRPr>
              </a:p>
            </p:txBody>
          </p:sp>
        </p:grpSp>
        <p:sp>
          <p:nvSpPr>
            <p:cNvPr id="29733" name="Line 39"/>
            <p:cNvSpPr>
              <a:spLocks noChangeShapeType="1"/>
            </p:cNvSpPr>
            <p:nvPr/>
          </p:nvSpPr>
          <p:spPr bwMode="auto">
            <a:xfrm flipV="1">
              <a:off x="1979613" y="4041775"/>
              <a:ext cx="0" cy="277177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08" name="矩形 107"/>
            <p:cNvSpPr/>
            <p:nvPr/>
          </p:nvSpPr>
          <p:spPr>
            <a:xfrm>
              <a:off x="4284663" y="5343525"/>
              <a:ext cx="50800" cy="46038"/>
            </a:xfrm>
            <a:prstGeom prst="rect">
              <a:avLst/>
            </a:prstGeom>
            <a:solidFill>
              <a:srgbClr val="CC00CC"/>
            </a:solidFill>
            <a:ln>
              <a:solidFill>
                <a:srgbClr val="CC00CC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70288" y="5773738"/>
              <a:ext cx="50800" cy="46037"/>
            </a:xfrm>
            <a:prstGeom prst="rect">
              <a:avLst/>
            </a:prstGeom>
            <a:solidFill>
              <a:srgbClr val="CC00CC"/>
            </a:solidFill>
            <a:ln>
              <a:solidFill>
                <a:srgbClr val="CC00CC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0" name="矩形 109"/>
            <p:cNvSpPr/>
            <p:nvPr/>
          </p:nvSpPr>
          <p:spPr>
            <a:xfrm>
              <a:off x="4154488" y="5729288"/>
              <a:ext cx="49212" cy="46037"/>
            </a:xfrm>
            <a:prstGeom prst="rect">
              <a:avLst/>
            </a:prstGeom>
            <a:solidFill>
              <a:srgbClr val="CC00CC"/>
            </a:solidFill>
            <a:ln>
              <a:solidFill>
                <a:srgbClr val="CC00CC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4073" name="AutoShape 35"/>
            <p:cNvSpPr>
              <a:spLocks noChangeArrowheads="1"/>
            </p:cNvSpPr>
            <p:nvPr/>
          </p:nvSpPr>
          <p:spPr bwMode="auto">
            <a:xfrm>
              <a:off x="6943725" y="5448300"/>
              <a:ext cx="76200" cy="76200"/>
            </a:xfrm>
            <a:prstGeom prst="flowChartExtract">
              <a:avLst/>
            </a:prstGeom>
            <a:solidFill>
              <a:srgbClr val="C00000"/>
            </a:solidFill>
            <a:ln w="12700" cap="sq">
              <a:solidFill>
                <a:srgbClr val="C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4074" name="AutoShape 16"/>
            <p:cNvSpPr>
              <a:spLocks noChangeArrowheads="1"/>
            </p:cNvSpPr>
            <p:nvPr/>
          </p:nvSpPr>
          <p:spPr bwMode="auto">
            <a:xfrm>
              <a:off x="6932613" y="5781675"/>
              <a:ext cx="76200" cy="76200"/>
            </a:xfrm>
            <a:prstGeom prst="flowChartConnector">
              <a:avLst/>
            </a:prstGeom>
            <a:solidFill>
              <a:schemeClr val="accent2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13" name="矩形 112"/>
            <p:cNvSpPr/>
            <p:nvPr/>
          </p:nvSpPr>
          <p:spPr>
            <a:xfrm>
              <a:off x="4041775" y="6019800"/>
              <a:ext cx="50800" cy="46038"/>
            </a:xfrm>
            <a:prstGeom prst="rect">
              <a:avLst/>
            </a:prstGeom>
            <a:solidFill>
              <a:srgbClr val="CC00CC"/>
            </a:solidFill>
            <a:ln>
              <a:solidFill>
                <a:srgbClr val="CC00CC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4" name="矩形 113"/>
            <p:cNvSpPr/>
            <p:nvPr/>
          </p:nvSpPr>
          <p:spPr>
            <a:xfrm>
              <a:off x="3297238" y="5381625"/>
              <a:ext cx="49212" cy="46038"/>
            </a:xfrm>
            <a:prstGeom prst="rect">
              <a:avLst/>
            </a:prstGeom>
            <a:solidFill>
              <a:srgbClr val="CC00CC"/>
            </a:solidFill>
            <a:ln>
              <a:solidFill>
                <a:srgbClr val="CC00CC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3055938" y="5207000"/>
              <a:ext cx="49212" cy="46038"/>
            </a:xfrm>
            <a:prstGeom prst="rect">
              <a:avLst/>
            </a:prstGeom>
            <a:solidFill>
              <a:srgbClr val="CC00CC"/>
            </a:solidFill>
            <a:ln>
              <a:solidFill>
                <a:srgbClr val="CC00CC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6" name="矩形 115"/>
            <p:cNvSpPr/>
            <p:nvPr/>
          </p:nvSpPr>
          <p:spPr>
            <a:xfrm>
              <a:off x="3871913" y="4953000"/>
              <a:ext cx="50800" cy="46038"/>
            </a:xfrm>
            <a:prstGeom prst="rect">
              <a:avLst/>
            </a:prstGeom>
            <a:solidFill>
              <a:srgbClr val="CC00CC"/>
            </a:solidFill>
            <a:ln>
              <a:solidFill>
                <a:srgbClr val="CC00CC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7" name="矩形 116"/>
            <p:cNvSpPr/>
            <p:nvPr/>
          </p:nvSpPr>
          <p:spPr>
            <a:xfrm>
              <a:off x="3622675" y="4708525"/>
              <a:ext cx="50800" cy="4603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3406775" y="6013450"/>
              <a:ext cx="49213" cy="46038"/>
            </a:xfrm>
            <a:prstGeom prst="rect">
              <a:avLst/>
            </a:prstGeom>
            <a:solidFill>
              <a:srgbClr val="CC00CC"/>
            </a:solidFill>
            <a:ln>
              <a:solidFill>
                <a:srgbClr val="CC00CC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90875" y="5778500"/>
              <a:ext cx="49213" cy="46038"/>
            </a:xfrm>
            <a:prstGeom prst="rect">
              <a:avLst/>
            </a:prstGeom>
            <a:solidFill>
              <a:srgbClr val="CC00CC"/>
            </a:solidFill>
            <a:ln>
              <a:solidFill>
                <a:srgbClr val="CC00CC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2987675" y="4414838"/>
              <a:ext cx="49213" cy="46037"/>
            </a:xfrm>
            <a:prstGeom prst="rect">
              <a:avLst/>
            </a:prstGeom>
            <a:solidFill>
              <a:srgbClr val="CC00CC"/>
            </a:solidFill>
            <a:ln>
              <a:solidFill>
                <a:srgbClr val="CC00CC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1" name="矩形 120"/>
            <p:cNvSpPr/>
            <p:nvPr/>
          </p:nvSpPr>
          <p:spPr>
            <a:xfrm>
              <a:off x="2695575" y="6178550"/>
              <a:ext cx="50800" cy="46038"/>
            </a:xfrm>
            <a:prstGeom prst="rect">
              <a:avLst/>
            </a:prstGeom>
            <a:solidFill>
              <a:srgbClr val="CC00CC"/>
            </a:solidFill>
            <a:ln>
              <a:solidFill>
                <a:srgbClr val="CC00CC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2" name="矩形 121"/>
            <p:cNvSpPr/>
            <p:nvPr/>
          </p:nvSpPr>
          <p:spPr>
            <a:xfrm>
              <a:off x="4638675" y="4635500"/>
              <a:ext cx="49213" cy="46038"/>
            </a:xfrm>
            <a:prstGeom prst="rect">
              <a:avLst/>
            </a:prstGeom>
            <a:solidFill>
              <a:srgbClr val="CC00CC"/>
            </a:solidFill>
            <a:ln>
              <a:solidFill>
                <a:srgbClr val="CC00CC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3" name="矩形 122"/>
            <p:cNvSpPr/>
            <p:nvPr/>
          </p:nvSpPr>
          <p:spPr>
            <a:xfrm>
              <a:off x="3300413" y="4910138"/>
              <a:ext cx="50800" cy="44450"/>
            </a:xfrm>
            <a:prstGeom prst="rect">
              <a:avLst/>
            </a:prstGeom>
            <a:solidFill>
              <a:srgbClr val="CC00CC"/>
            </a:solidFill>
            <a:ln>
              <a:solidFill>
                <a:srgbClr val="CC00CC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4" name="矩形 123"/>
            <p:cNvSpPr/>
            <p:nvPr/>
          </p:nvSpPr>
          <p:spPr>
            <a:xfrm>
              <a:off x="6997700" y="6183313"/>
              <a:ext cx="50800" cy="46037"/>
            </a:xfrm>
            <a:prstGeom prst="rect">
              <a:avLst/>
            </a:prstGeom>
            <a:solidFill>
              <a:srgbClr val="CC00CC"/>
            </a:solidFill>
            <a:ln>
              <a:solidFill>
                <a:srgbClr val="CC00CC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60" name="矩形 1">
            <a:extLst>
              <a:ext uri="{FF2B5EF4-FFF2-40B4-BE49-F238E27FC236}">
                <a16:creationId xmlns:a16="http://schemas.microsoft.com/office/drawing/2014/main" id="{A63F49CD-5439-4135-B1E3-2BE6691DC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903" y="1576480"/>
            <a:ext cx="11993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KNN</a:t>
            </a:r>
            <a:endParaRPr lang="zh-CN" altLang="en-US" sz="2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  <p:sp>
        <p:nvSpPr>
          <p:cNvPr id="61" name="标题 1">
            <a:extLst>
              <a:ext uri="{FF2B5EF4-FFF2-40B4-BE49-F238E27FC236}">
                <a16:creationId xmlns:a16="http://schemas.microsoft.com/office/drawing/2014/main" id="{4556FF9F-76B1-4007-B3CD-CF888B9E9ADF}"/>
              </a:ext>
            </a:extLst>
          </p:cNvPr>
          <p:cNvSpPr txBox="1">
            <a:spLocks/>
          </p:cNvSpPr>
          <p:nvPr/>
        </p:nvSpPr>
        <p:spPr>
          <a:xfrm>
            <a:off x="374650" y="728073"/>
            <a:ext cx="8229600" cy="68370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latin typeface="+mn-ea"/>
                <a:ea typeface="+mn-ea"/>
                <a:cs typeface="Times New Roman" panose="02020603050405020304" pitchFamily="18" charset="0"/>
              </a:rPr>
              <a:t>文本分类实例</a:t>
            </a:r>
          </a:p>
        </p:txBody>
      </p:sp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4903" y="2107962"/>
            <a:ext cx="8464550" cy="4561398"/>
          </a:xfrm>
        </p:spPr>
        <p:txBody>
          <a:bodyPr/>
          <a:lstStyle/>
          <a:p>
            <a:pPr eaLnBrk="1" hangingPunct="1"/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贝叶斯定理：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lvl="1" indent="0" eaLnBrk="1" hangingPunct="1">
              <a:buNone/>
            </a:pPr>
            <a:endParaRPr lang="en-US" altLang="zh-CN" sz="2400" dirty="0"/>
          </a:p>
          <a:p>
            <a:pPr marL="457200" lvl="1" indent="0" eaLnBrk="1" hangingPunct="1">
              <a:buNone/>
            </a:pPr>
            <a:r>
              <a:rPr lang="zh-CN" altLang="en-US" sz="2400" dirty="0"/>
              <a:t>其中，w为文档特征向量，C</a:t>
            </a:r>
            <a:r>
              <a:rPr lang="zh-CN" altLang="en-US" sz="2400" baseline="-25000" dirty="0"/>
              <a:t>i</a:t>
            </a:r>
            <a:r>
              <a:rPr lang="zh-CN" altLang="en-US" sz="2400" dirty="0"/>
              <a:t>为文档类别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一篇待分类的文本，找到使P(C</a:t>
            </a:r>
            <a:r>
              <a:rPr lang="zh-CN" altLang="en-US" sz="2400" baseline="-25000" dirty="0"/>
              <a:t>i</a:t>
            </a:r>
            <a:r>
              <a:rPr lang="zh-CN" altLang="en-US" sz="2400" dirty="0"/>
              <a:t>|w)最大的文本分类</a:t>
            </a:r>
            <a:r>
              <a:rPr lang="en-US" altLang="zh-CN" sz="2400" dirty="0"/>
              <a:t>Ci</a:t>
            </a:r>
            <a:r>
              <a:rPr lang="zh-CN" altLang="en-US" sz="2400" dirty="0"/>
              <a:t>，将文本划分到该类别</a:t>
            </a:r>
            <a:r>
              <a:rPr lang="en-US" altLang="zh-CN" sz="2400" dirty="0"/>
              <a:t>Ci</a:t>
            </a:r>
            <a:r>
              <a:rPr lang="zh-CN" altLang="en-US" sz="2400" dirty="0"/>
              <a:t>中。</a:t>
            </a:r>
            <a:endParaRPr lang="en-US" altLang="zh-CN" sz="2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P(</a:t>
            </a:r>
            <a:r>
              <a:rPr lang="en-US" altLang="zh-CN" sz="2400" dirty="0"/>
              <a:t>w|</a:t>
            </a:r>
            <a:r>
              <a:rPr lang="zh-CN" altLang="en-US" sz="2400" dirty="0"/>
              <a:t>Ci)的计算：</a:t>
            </a:r>
            <a:endParaRPr lang="en-US" altLang="zh-CN" sz="2400" dirty="0"/>
          </a:p>
          <a:p>
            <a:pPr lvl="1" eaLnBrk="1" hangingPunct="1"/>
            <a:r>
              <a:rPr lang="zh-CN" altLang="en-US" sz="2400" dirty="0">
                <a:latin typeface="Courier New" panose="02070309020205020404" pitchFamily="49" charset="0"/>
              </a:rPr>
              <a:t>P(w|C</a:t>
            </a:r>
            <a:r>
              <a:rPr lang="zh-CN" altLang="en-US" sz="2400" baseline="-25000" dirty="0">
                <a:latin typeface="Courier New" panose="02070309020205020404" pitchFamily="49" charset="0"/>
              </a:rPr>
              <a:t>i</a:t>
            </a:r>
            <a:r>
              <a:rPr lang="zh-CN" altLang="en-US" sz="2400" dirty="0">
                <a:latin typeface="Courier New" panose="02070309020205020404" pitchFamily="49" charset="0"/>
              </a:rPr>
              <a:t>)=P(w</a:t>
            </a:r>
            <a:r>
              <a:rPr lang="zh-CN" altLang="en-US" sz="2400" baseline="-25000" dirty="0">
                <a:latin typeface="Courier New" panose="02070309020205020404" pitchFamily="49" charset="0"/>
              </a:rPr>
              <a:t>1</a:t>
            </a:r>
            <a:r>
              <a:rPr lang="zh-CN" altLang="en-US" sz="2400" dirty="0">
                <a:latin typeface="Courier New" panose="02070309020205020404" pitchFamily="49" charset="0"/>
              </a:rPr>
              <a:t>|C</a:t>
            </a:r>
            <a:r>
              <a:rPr lang="zh-CN" altLang="en-US" sz="2400" baseline="-25000" dirty="0">
                <a:latin typeface="Courier New" panose="02070309020205020404" pitchFamily="49" charset="0"/>
              </a:rPr>
              <a:t>i</a:t>
            </a:r>
            <a:r>
              <a:rPr lang="zh-CN" altLang="en-US" sz="2400" dirty="0">
                <a:latin typeface="Courier New" panose="02070309020205020404" pitchFamily="49" charset="0"/>
              </a:rPr>
              <a:t>)P(w</a:t>
            </a:r>
            <a:r>
              <a:rPr lang="zh-CN" altLang="en-US" sz="2400" baseline="-25000" dirty="0">
                <a:latin typeface="Courier New" panose="02070309020205020404" pitchFamily="49" charset="0"/>
              </a:rPr>
              <a:t>2</a:t>
            </a:r>
            <a:r>
              <a:rPr lang="zh-CN" altLang="en-US" sz="2400" dirty="0">
                <a:latin typeface="Courier New" panose="02070309020205020404" pitchFamily="49" charset="0"/>
              </a:rPr>
              <a:t>|C</a:t>
            </a:r>
            <a:r>
              <a:rPr lang="zh-CN" altLang="en-US" sz="2400" baseline="-25000" dirty="0">
                <a:latin typeface="Courier New" panose="02070309020205020404" pitchFamily="49" charset="0"/>
              </a:rPr>
              <a:t>i</a:t>
            </a:r>
            <a:r>
              <a:rPr lang="zh-CN" altLang="en-US" sz="2400" dirty="0">
                <a:latin typeface="Courier New" panose="02070309020205020404" pitchFamily="49" charset="0"/>
              </a:rPr>
              <a:t>)...P(w</a:t>
            </a:r>
            <a:r>
              <a:rPr lang="zh-CN" altLang="en-US" sz="2400" baseline="-25000" dirty="0">
                <a:latin typeface="Courier New" panose="02070309020205020404" pitchFamily="49" charset="0"/>
              </a:rPr>
              <a:t>n</a:t>
            </a:r>
            <a:r>
              <a:rPr lang="zh-CN" altLang="en-US" sz="2400" dirty="0">
                <a:latin typeface="Courier New" panose="02070309020205020404" pitchFamily="49" charset="0"/>
              </a:rPr>
              <a:t>|C</a:t>
            </a:r>
            <a:r>
              <a:rPr lang="zh-CN" altLang="en-US" sz="2400" baseline="-25000" dirty="0">
                <a:latin typeface="Courier New" panose="02070309020205020404" pitchFamily="49" charset="0"/>
              </a:rPr>
              <a:t>i</a:t>
            </a:r>
            <a:r>
              <a:rPr lang="zh-CN" altLang="en-US" sz="2400" dirty="0">
                <a:latin typeface="Courier New" panose="02070309020205020404" pitchFamily="49" charset="0"/>
              </a:rPr>
              <a:t>)</a:t>
            </a:r>
          </a:p>
          <a:p>
            <a:pPr lvl="1" eaLnBrk="1" hangingPunct="1"/>
            <a:r>
              <a:rPr lang="zh-CN" altLang="en-US" sz="2400" dirty="0">
                <a:latin typeface="Courier New" panose="02070309020205020404" pitchFamily="49" charset="0"/>
              </a:rPr>
              <a:t>其中w</a:t>
            </a:r>
            <a:r>
              <a:rPr lang="zh-CN" altLang="en-US" sz="2400" baseline="-25000" dirty="0">
                <a:latin typeface="Courier New" panose="02070309020205020404" pitchFamily="49" charset="0"/>
              </a:rPr>
              <a:t>0</a:t>
            </a:r>
            <a:r>
              <a:rPr lang="zh-CN" altLang="en-US" sz="2400" dirty="0">
                <a:latin typeface="Courier New" panose="02070309020205020404" pitchFamily="49" charset="0"/>
              </a:rPr>
              <a:t>,w</a:t>
            </a:r>
            <a:r>
              <a:rPr lang="zh-CN" altLang="en-US" sz="2400" baseline="-25000" dirty="0">
                <a:latin typeface="Courier New" panose="02070309020205020404" pitchFamily="49" charset="0"/>
              </a:rPr>
              <a:t>1</a:t>
            </a:r>
            <a:r>
              <a:rPr lang="zh-CN" altLang="en-US" sz="2400" dirty="0">
                <a:latin typeface="Courier New" panose="02070309020205020404" pitchFamily="49" charset="0"/>
              </a:rPr>
              <a:t>..为词汇表中的词</a:t>
            </a:r>
          </a:p>
          <a:p>
            <a:pPr lvl="1" eaLnBrk="1" hangingPunct="1"/>
            <a:r>
              <a:rPr lang="zh-CN" altLang="en-US" sz="2400" dirty="0">
                <a:latin typeface="Courier New" panose="02070309020205020404" pitchFamily="49" charset="0"/>
              </a:rPr>
              <a:t>P(w</a:t>
            </a:r>
            <a:r>
              <a:rPr lang="zh-CN" altLang="en-US" sz="2400" baseline="-25000" dirty="0">
                <a:latin typeface="Courier New" panose="02070309020205020404" pitchFamily="49" charset="0"/>
              </a:rPr>
              <a:t>k</a:t>
            </a:r>
            <a:r>
              <a:rPr lang="zh-CN" altLang="en-US" sz="2400" dirty="0">
                <a:latin typeface="Courier New" panose="02070309020205020404" pitchFamily="49" charset="0"/>
              </a:rPr>
              <a:t>|Ci)为词w</a:t>
            </a:r>
            <a:r>
              <a:rPr lang="zh-CN" altLang="en-US" sz="2400" baseline="-25000" dirty="0">
                <a:latin typeface="Courier New" panose="02070309020205020404" pitchFamily="49" charset="0"/>
              </a:rPr>
              <a:t>k</a:t>
            </a:r>
            <a:r>
              <a:rPr lang="zh-CN" altLang="en-US" sz="2400" dirty="0">
                <a:latin typeface="Courier New" panose="02070309020205020404" pitchFamily="49" charset="0"/>
              </a:rPr>
              <a:t>在C</a:t>
            </a:r>
            <a:r>
              <a:rPr lang="zh-CN" altLang="en-US" sz="2400" baseline="-25000" dirty="0">
                <a:latin typeface="Courier New" panose="02070309020205020404" pitchFamily="49" charset="0"/>
              </a:rPr>
              <a:t>i</a:t>
            </a:r>
            <a:r>
              <a:rPr lang="zh-CN" altLang="en-US" sz="2400" dirty="0">
                <a:latin typeface="Courier New" panose="02070309020205020404" pitchFamily="49" charset="0"/>
              </a:rPr>
              <a:t>类中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的出现概率</a:t>
            </a:r>
            <a:endParaRPr lang="zh-CN" altLang="en-US" dirty="0"/>
          </a:p>
          <a:p>
            <a:pPr eaLnBrk="1" hangingPunct="1"/>
            <a:endParaRPr lang="zh-CN" altLang="en-US" dirty="0"/>
          </a:p>
        </p:txBody>
      </p:sp>
      <p:graphicFrame>
        <p:nvGraphicFramePr>
          <p:cNvPr id="460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9628896"/>
              </p:ext>
            </p:extLst>
          </p:nvPr>
        </p:nvGraphicFramePr>
        <p:xfrm>
          <a:off x="2950218" y="2023017"/>
          <a:ext cx="3243563" cy="82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1610" imgH="419205" progId="Equation.DSMT4">
                  <p:embed/>
                </p:oleObj>
              </mc:Choice>
              <mc:Fallback>
                <p:oleObj name="Equation" r:id="rId3" imgW="1651610" imgH="419205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0218" y="2023017"/>
                        <a:ext cx="3243563" cy="82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1">
            <a:extLst>
              <a:ext uri="{FF2B5EF4-FFF2-40B4-BE49-F238E27FC236}">
                <a16:creationId xmlns:a16="http://schemas.microsoft.com/office/drawing/2014/main" id="{414CCF10-EE56-440E-B6C3-0D77B2490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903" y="1576480"/>
            <a:ext cx="20778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朴素贝叶斯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8C90E41C-2DF3-4B36-896B-1F30A31B4167}"/>
              </a:ext>
            </a:extLst>
          </p:cNvPr>
          <p:cNvSpPr txBox="1">
            <a:spLocks/>
          </p:cNvSpPr>
          <p:nvPr/>
        </p:nvSpPr>
        <p:spPr>
          <a:xfrm>
            <a:off x="374650" y="728073"/>
            <a:ext cx="8229600" cy="68370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latin typeface="+mn-ea"/>
                <a:ea typeface="+mn-ea"/>
                <a:cs typeface="Times New Roman" panose="02020603050405020304" pitchFamily="18" charset="0"/>
              </a:rPr>
              <a:t>文本分类实例</a:t>
            </a:r>
          </a:p>
        </p:txBody>
      </p:sp>
    </p:spTree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241" y="2202848"/>
            <a:ext cx="8535987" cy="48768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400" dirty="0"/>
              <a:t>P(C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)=</a:t>
            </a:r>
            <a:r>
              <a:rPr lang="zh-CN" altLang="en-US" sz="2400" dirty="0"/>
              <a:t>训练样本C</a:t>
            </a:r>
            <a:r>
              <a:rPr lang="zh-CN" altLang="en-US" sz="2400" i="1" baseline="-25000" dirty="0"/>
              <a:t>i</a:t>
            </a:r>
            <a:r>
              <a:rPr lang="zh-CN" altLang="en-US" sz="2400" dirty="0"/>
              <a:t>类的文本数 </a:t>
            </a:r>
            <a:r>
              <a:rPr lang="en-US" altLang="zh-CN" sz="2400" dirty="0"/>
              <a:t>/ </a:t>
            </a:r>
            <a:r>
              <a:rPr lang="zh-CN" altLang="en-US" sz="2400" dirty="0"/>
              <a:t>训练的所有文本数</a:t>
            </a:r>
            <a:endParaRPr lang="en-US" altLang="zh-CN" sz="2400" dirty="0"/>
          </a:p>
          <a:p>
            <a:pPr eaLnBrk="1" hangingPunct="1">
              <a:lnSpc>
                <a:spcPct val="150000"/>
              </a:lnSpc>
            </a:pPr>
            <a:endParaRPr lang="en-US" altLang="zh-CN" sz="2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P(</a:t>
            </a:r>
            <a:r>
              <a:rPr lang="en-US" altLang="zh-CN" sz="2400" dirty="0"/>
              <a:t>w</a:t>
            </a:r>
            <a:r>
              <a:rPr lang="zh-CN" altLang="en-US" sz="2400" dirty="0"/>
              <a:t>)的计算：</a:t>
            </a:r>
            <a:endParaRPr lang="en-US" altLang="zh-CN" sz="24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dirty="0"/>
          </a:p>
          <a:p>
            <a:pPr eaLnBrk="1" hangingPunct="1"/>
            <a:endParaRPr lang="zh-CN" altLang="en-US" dirty="0"/>
          </a:p>
        </p:txBody>
      </p:sp>
      <p:graphicFrame>
        <p:nvGraphicFramePr>
          <p:cNvPr id="4813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087981"/>
              </p:ext>
            </p:extLst>
          </p:nvPr>
        </p:nvGraphicFramePr>
        <p:xfrm>
          <a:off x="2987824" y="3429000"/>
          <a:ext cx="4195763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47900" imgH="431800" progId="Equation.DSMT4">
                  <p:embed/>
                </p:oleObj>
              </mc:Choice>
              <mc:Fallback>
                <p:oleObj name="Equation" r:id="rId3" imgW="2247900" imgH="431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3429000"/>
                        <a:ext cx="4195763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6525244"/>
              </p:ext>
            </p:extLst>
          </p:nvPr>
        </p:nvGraphicFramePr>
        <p:xfrm>
          <a:off x="3325962" y="4340225"/>
          <a:ext cx="3517900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900" imgH="431800" progId="Equation.DSMT4">
                  <p:embed/>
                </p:oleObj>
              </mc:Choice>
              <mc:Fallback>
                <p:oleObj name="Equation" r:id="rId5" imgW="1612900" imgH="431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5962" y="4340225"/>
                        <a:ext cx="3517900" cy="94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1">
            <a:extLst>
              <a:ext uri="{FF2B5EF4-FFF2-40B4-BE49-F238E27FC236}">
                <a16:creationId xmlns:a16="http://schemas.microsoft.com/office/drawing/2014/main" id="{CF793729-46B9-4EA5-97EC-806ABF7F0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903" y="1576480"/>
            <a:ext cx="20778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朴素贝叶斯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801027C-F686-46EE-932B-CB4A1F0F9F9D}"/>
              </a:ext>
            </a:extLst>
          </p:cNvPr>
          <p:cNvSpPr txBox="1">
            <a:spLocks/>
          </p:cNvSpPr>
          <p:nvPr/>
        </p:nvSpPr>
        <p:spPr>
          <a:xfrm>
            <a:off x="374650" y="728073"/>
            <a:ext cx="8229600" cy="68370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latin typeface="+mn-ea"/>
                <a:ea typeface="+mn-ea"/>
                <a:cs typeface="Times New Roman" panose="02020603050405020304" pitchFamily="18" charset="0"/>
              </a:rPr>
              <a:t>文本分类实例</a:t>
            </a:r>
          </a:p>
        </p:txBody>
      </p:sp>
    </p:spTree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文本如何聚类？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20955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幸福的家庭都是</a:t>
            </a:r>
            <a:r>
              <a:rPr lang="zh-CN" altLang="en-US" dirty="0">
                <a:solidFill>
                  <a:srgbClr val="FF0000"/>
                </a:solidFill>
              </a:rPr>
              <a:t>相似</a:t>
            </a:r>
            <a:r>
              <a:rPr lang="zh-CN" altLang="en-US" dirty="0"/>
              <a:t>的，不幸的家庭各有各的不幸。</a:t>
            </a: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4051300" y="5075238"/>
            <a:ext cx="11112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10000"/>
              </a:lnSpc>
              <a:spcBef>
                <a:spcPts val="1800"/>
              </a:spcBef>
              <a:buClr>
                <a:srgbClr val="227577"/>
              </a:buClr>
              <a:buSzPct val="90000"/>
              <a:buFont typeface="Webdings" panose="05030102010509060703" pitchFamily="18" charset="2"/>
              <a:buChar char="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just">
              <a:lnSpc>
                <a:spcPct val="130000"/>
              </a:lnSpc>
              <a:spcAft>
                <a:spcPts val="600"/>
              </a:spcAft>
              <a:buClr>
                <a:srgbClr val="B7CEB5"/>
              </a:buClr>
              <a:buFont typeface="幼圆" panose="02010509060101010101" pitchFamily="49" charset="-122"/>
              <a:buChar char=" "/>
              <a:defRPr sz="2400">
                <a:solidFill>
                  <a:srgbClr val="7D7D7D"/>
                </a:solidFill>
                <a:latin typeface="幼圆" panose="02010509060101010101" pitchFamily="49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7200" b="1" dirty="0">
                <a:solidFill>
                  <a:schemeClr val="accent5">
                    <a:lumMod val="50000"/>
                  </a:schemeClr>
                </a:solidFill>
              </a:rPr>
              <a:t>词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57200" y="3933825"/>
            <a:ext cx="82296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</a:pPr>
            <a:r>
              <a:rPr lang="zh-CN" altLang="en-US" b="1">
                <a:solidFill>
                  <a:srgbClr val="FF0000"/>
                </a:solidFill>
              </a:rPr>
              <a:t>同</a:t>
            </a:r>
            <a:r>
              <a:rPr lang="zh-CN" altLang="en-US" b="1"/>
              <a:t>一类</a:t>
            </a:r>
            <a:r>
              <a:rPr lang="zh-CN" altLang="en-US"/>
              <a:t>文档</a:t>
            </a:r>
            <a:r>
              <a:rPr lang="zh-CN" altLang="en-US" b="1"/>
              <a:t>用</a:t>
            </a:r>
            <a:r>
              <a:rPr lang="zh-CN" altLang="en-US" b="1">
                <a:solidFill>
                  <a:srgbClr val="FF0000"/>
                </a:solidFill>
              </a:rPr>
              <a:t>词</a:t>
            </a:r>
            <a:r>
              <a:rPr lang="zh-CN" altLang="en-US" b="1"/>
              <a:t>都是</a:t>
            </a:r>
            <a:r>
              <a:rPr lang="zh-CN" altLang="en-US" b="1">
                <a:solidFill>
                  <a:srgbClr val="FF0000"/>
                </a:solidFill>
              </a:rPr>
              <a:t>相似</a:t>
            </a:r>
            <a:r>
              <a:rPr lang="zh-CN" altLang="en-US" b="1"/>
              <a:t>的</a:t>
            </a:r>
            <a:r>
              <a:rPr lang="zh-CN" altLang="en-US"/>
              <a:t>，</a:t>
            </a:r>
            <a:r>
              <a:rPr lang="zh-CN" altLang="en-US" b="1">
                <a:solidFill>
                  <a:srgbClr val="FF0000"/>
                </a:solidFill>
              </a:rPr>
              <a:t>不同类</a:t>
            </a:r>
            <a:r>
              <a:rPr lang="zh-CN" altLang="en-US"/>
              <a:t>的文档</a:t>
            </a:r>
            <a:r>
              <a:rPr lang="zh-CN" altLang="en-US" b="1"/>
              <a:t>用</a:t>
            </a:r>
            <a:r>
              <a:rPr lang="zh-CN" altLang="en-US" b="1">
                <a:solidFill>
                  <a:srgbClr val="FF0000"/>
                </a:solidFill>
              </a:rPr>
              <a:t>词</a:t>
            </a:r>
            <a:r>
              <a:rPr lang="zh-CN" altLang="en-US" b="1"/>
              <a:t>各</a:t>
            </a:r>
            <a:r>
              <a:rPr lang="zh-CN" altLang="en-US" b="1">
                <a:solidFill>
                  <a:srgbClr val="FF0000"/>
                </a:solidFill>
              </a:rPr>
              <a:t>不相同</a:t>
            </a:r>
            <a:r>
              <a:rPr lang="zh-CN" altLang="en-US"/>
              <a:t>。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2339975" y="3028950"/>
            <a:ext cx="60436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/>
              <a:t>——</a:t>
            </a:r>
            <a:r>
              <a:rPr lang="zh-CN" altLang="en-US"/>
              <a:t>托尔斯泰《安娜</a:t>
            </a:r>
            <a:r>
              <a:rPr lang="zh-CN" altLang="en-US">
                <a:sym typeface="Arial" panose="020B0604020202020204" pitchFamily="34" charset="0"/>
              </a:rPr>
              <a:t>∙</a:t>
            </a:r>
            <a:r>
              <a:rPr lang="zh-CN" altLang="en-US"/>
              <a:t>卡列尼娜》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词项          文档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81200"/>
            <a:ext cx="8507413" cy="3886200"/>
          </a:xfrm>
        </p:spPr>
        <p:txBody>
          <a:bodyPr/>
          <a:lstStyle/>
          <a:p>
            <a:r>
              <a:rPr lang="zh-CN" altLang="en-US"/>
              <a:t>抽取一篇文档中比较有</a:t>
            </a:r>
            <a:r>
              <a:rPr lang="zh-CN" altLang="en-US">
                <a:solidFill>
                  <a:srgbClr val="FF0000"/>
                </a:solidFill>
              </a:rPr>
              <a:t>代表性</a:t>
            </a:r>
            <a:r>
              <a:rPr lang="zh-CN" altLang="en-US"/>
              <a:t>的</a:t>
            </a:r>
            <a:r>
              <a:rPr lang="zh-CN" altLang="en-US">
                <a:solidFill>
                  <a:srgbClr val="FF0000"/>
                </a:solidFill>
              </a:rPr>
              <a:t>词项</a:t>
            </a:r>
            <a:r>
              <a:rPr lang="zh-CN" altLang="en-US"/>
              <a:t>，作为文档的</a:t>
            </a:r>
            <a:r>
              <a:rPr lang="zh-CN" altLang="en-US">
                <a:solidFill>
                  <a:srgbClr val="FF0000"/>
                </a:solidFill>
              </a:rPr>
              <a:t>特征项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/>
              <a:t>TF-IDF(</a:t>
            </a:r>
            <a:r>
              <a:rPr lang="zh-CN" altLang="en-US" b="1">
                <a:latin typeface="宋体" panose="02010600030101010101" pitchFamily="2" charset="-122"/>
              </a:rPr>
              <a:t>词频</a:t>
            </a:r>
            <a:r>
              <a:rPr lang="en-US" altLang="zh-CN" b="1">
                <a:latin typeface="宋体" panose="02010600030101010101" pitchFamily="2" charset="-122"/>
              </a:rPr>
              <a:t>-</a:t>
            </a:r>
            <a:r>
              <a:rPr lang="zh-CN" altLang="en-US" b="1">
                <a:latin typeface="宋体" panose="02010600030101010101" pitchFamily="2" charset="-122"/>
              </a:rPr>
              <a:t>逆文档频率</a:t>
            </a:r>
            <a:r>
              <a:rPr lang="en-US" altLang="zh-CN"/>
              <a:t>)</a:t>
            </a:r>
          </a:p>
          <a:p>
            <a:r>
              <a:rPr lang="zh-CN" altLang="en-US"/>
              <a:t>思想：</a:t>
            </a:r>
            <a:endParaRPr lang="en-US" altLang="zh-CN"/>
          </a:p>
          <a:p>
            <a:pPr lvl="1"/>
            <a:r>
              <a:rPr lang="zh-CN" altLang="en-US"/>
              <a:t>如果某个</a:t>
            </a:r>
            <a:r>
              <a:rPr lang="zh-CN" altLang="en-US">
                <a:solidFill>
                  <a:srgbClr val="FF0000"/>
                </a:solidFill>
              </a:rPr>
              <a:t>词条</a:t>
            </a:r>
            <a:r>
              <a:rPr lang="zh-CN" altLang="en-US"/>
              <a:t>在一篇文章中出现的</a:t>
            </a:r>
            <a:r>
              <a:rPr lang="zh-CN" altLang="en-US">
                <a:solidFill>
                  <a:srgbClr val="FF0000"/>
                </a:solidFill>
              </a:rPr>
              <a:t>频率高</a:t>
            </a:r>
            <a:r>
              <a:rPr lang="zh-CN" altLang="en-US"/>
              <a:t>，并且在其他文章中</a:t>
            </a:r>
            <a:r>
              <a:rPr lang="zh-CN" altLang="en-US">
                <a:solidFill>
                  <a:srgbClr val="FF0000"/>
                </a:solidFill>
              </a:rPr>
              <a:t>很少出现</a:t>
            </a:r>
            <a:r>
              <a:rPr lang="zh-CN" altLang="en-US"/>
              <a:t>，则认为此词或者短语具有很好的</a:t>
            </a:r>
            <a:r>
              <a:rPr lang="zh-CN" altLang="en-US">
                <a:solidFill>
                  <a:srgbClr val="FF0000"/>
                </a:solidFill>
              </a:rPr>
              <a:t>类别区分</a:t>
            </a:r>
            <a:r>
              <a:rPr lang="zh-CN" altLang="en-US"/>
              <a:t>能力，适合用来</a:t>
            </a:r>
            <a:r>
              <a:rPr lang="zh-CN" altLang="en-US">
                <a:solidFill>
                  <a:srgbClr val="FF0000"/>
                </a:solidFill>
              </a:rPr>
              <a:t>分类</a:t>
            </a:r>
            <a:r>
              <a:rPr lang="zh-CN" altLang="en-US"/>
              <a:t>或</a:t>
            </a:r>
            <a:r>
              <a:rPr lang="zh-CN" altLang="en-US">
                <a:solidFill>
                  <a:srgbClr val="FF0000"/>
                </a:solidFill>
              </a:rPr>
              <a:t>聚类</a:t>
            </a:r>
            <a:r>
              <a:rPr lang="zh-CN" altLang="en-US"/>
              <a:t>。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2051050" y="1196975"/>
            <a:ext cx="936625" cy="0"/>
          </a:xfrm>
          <a:prstGeom prst="straightConnector1">
            <a:avLst/>
          </a:prstGeom>
          <a:ln w="539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TF-IDF(</a:t>
            </a:r>
            <a:r>
              <a:rPr lang="zh-CN" altLang="en-US"/>
              <a:t>词频</a:t>
            </a:r>
            <a:r>
              <a:rPr lang="en-US" altLang="zh-CN"/>
              <a:t>-</a:t>
            </a:r>
            <a:r>
              <a:rPr lang="zh-CN" altLang="en-US"/>
              <a:t>逆文档频率</a:t>
            </a:r>
            <a:r>
              <a:rPr lang="en-US" altLang="zh-CN"/>
              <a:t>)</a:t>
            </a:r>
            <a:endParaRPr lang="zh-CN" altLang="en-US"/>
          </a:p>
        </p:txBody>
      </p:sp>
      <p:grpSp>
        <p:nvGrpSpPr>
          <p:cNvPr id="55298" name="组合 18"/>
          <p:cNvGrpSpPr>
            <a:grpSpLocks/>
          </p:cNvGrpSpPr>
          <p:nvPr/>
        </p:nvGrpSpPr>
        <p:grpSpPr bwMode="auto">
          <a:xfrm>
            <a:off x="755650" y="2492375"/>
            <a:ext cx="6427788" cy="3402013"/>
            <a:chOff x="539554" y="2016864"/>
            <a:chExt cx="6427413" cy="3401234"/>
          </a:xfrm>
        </p:grpSpPr>
        <p:grpSp>
          <p:nvGrpSpPr>
            <p:cNvPr id="55299" name="组合 15"/>
            <p:cNvGrpSpPr>
              <a:grpSpLocks/>
            </p:cNvGrpSpPr>
            <p:nvPr/>
          </p:nvGrpSpPr>
          <p:grpSpPr bwMode="auto">
            <a:xfrm>
              <a:off x="539554" y="2016864"/>
              <a:ext cx="5499385" cy="1091754"/>
              <a:chOff x="857835" y="1988840"/>
              <a:chExt cx="5499385" cy="1091754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857835" y="2128508"/>
                <a:ext cx="857200" cy="857054"/>
              </a:xfrm>
              <a:prstGeom prst="ellipse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4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887" y="2410987"/>
                <a:ext cx="4487333" cy="6696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pPr>
                  <a:defRPr/>
                </a:pPr>
                <a:r>
                  <a:rPr lang="zh-CN" altLang="en-US">
                    <a:noFill/>
                  </a:rPr>
                  <a:t> </a:t>
                </a:r>
              </a:p>
            </p:txBody>
          </p:sp>
          <p:sp>
            <p:nvSpPr>
              <p:cNvPr id="55310" name="矩形 10"/>
              <p:cNvSpPr>
                <a:spLocks noChangeArrowheads="1"/>
              </p:cNvSpPr>
              <p:nvPr/>
            </p:nvSpPr>
            <p:spPr bwMode="auto">
              <a:xfrm>
                <a:off x="1837695" y="1988840"/>
                <a:ext cx="203132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 b="1">
                    <a:solidFill>
                      <a:srgbClr val="0E0E0E"/>
                    </a:solidFill>
                    <a:latin typeface="Georgia" panose="02040502050405020303" pitchFamily="18" charset="0"/>
                  </a:rPr>
                  <a:t>第一步，计算词频</a:t>
                </a:r>
                <a:endParaRPr lang="zh-CN" altLang="en-US" sz="1800"/>
              </a:p>
            </p:txBody>
          </p:sp>
        </p:grpSp>
        <p:grpSp>
          <p:nvGrpSpPr>
            <p:cNvPr id="55300" name="组合 14"/>
            <p:cNvGrpSpPr>
              <a:grpSpLocks/>
            </p:cNvGrpSpPr>
            <p:nvPr/>
          </p:nvGrpSpPr>
          <p:grpSpPr bwMode="auto">
            <a:xfrm>
              <a:off x="539554" y="3337788"/>
              <a:ext cx="6427413" cy="945257"/>
              <a:chOff x="808882" y="3658354"/>
              <a:chExt cx="6427413" cy="945257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808882" y="3684909"/>
                <a:ext cx="857200" cy="858641"/>
              </a:xfrm>
              <a:prstGeom prst="ellipse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4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886" y="3995431"/>
                <a:ext cx="5366409" cy="608180"/>
              </a:xfrm>
              <a:prstGeom prst="rect">
                <a:avLst/>
              </a:prstGeom>
              <a:blipFill rotWithShape="0">
                <a:blip r:embed="rId4"/>
                <a:stretch>
                  <a:fillRect r="-1477"/>
                </a:stretch>
              </a:blipFill>
            </p:spPr>
            <p:txBody>
              <a:bodyPr/>
              <a:lstStyle/>
              <a:p>
                <a:pPr>
                  <a:defRPr/>
                </a:pPr>
                <a:r>
                  <a:rPr lang="zh-CN" altLang="en-US">
                    <a:noFill/>
                  </a:rPr>
                  <a:t> </a:t>
                </a:r>
              </a:p>
            </p:txBody>
          </p:sp>
          <p:sp>
            <p:nvSpPr>
              <p:cNvPr id="55307" name="矩形 11"/>
              <p:cNvSpPr>
                <a:spLocks noChangeArrowheads="1"/>
              </p:cNvSpPr>
              <p:nvPr/>
            </p:nvSpPr>
            <p:spPr bwMode="auto">
              <a:xfrm>
                <a:off x="1857423" y="3658354"/>
                <a:ext cx="272382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 b="1">
                    <a:solidFill>
                      <a:srgbClr val="0E0E0E"/>
                    </a:solidFill>
                    <a:latin typeface="Georgia" panose="02040502050405020303" pitchFamily="18" charset="0"/>
                  </a:rPr>
                  <a:t>第二步，计算逆文档频率</a:t>
                </a:r>
                <a:endParaRPr lang="zh-CN" altLang="en-US" sz="1800"/>
              </a:p>
            </p:txBody>
          </p:sp>
        </p:grpSp>
        <p:grpSp>
          <p:nvGrpSpPr>
            <p:cNvPr id="55301" name="组合 13"/>
            <p:cNvGrpSpPr>
              <a:grpSpLocks/>
            </p:cNvGrpSpPr>
            <p:nvPr/>
          </p:nvGrpSpPr>
          <p:grpSpPr bwMode="auto">
            <a:xfrm>
              <a:off x="539554" y="4559606"/>
              <a:ext cx="6022370" cy="858492"/>
              <a:chOff x="827584" y="5114569"/>
              <a:chExt cx="6022370" cy="858492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827584" y="5114420"/>
                <a:ext cx="857200" cy="858641"/>
              </a:xfrm>
              <a:prstGeom prst="ellipse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4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288" y="5630377"/>
                <a:ext cx="5164666" cy="309828"/>
              </a:xfrm>
              <a:prstGeom prst="rect">
                <a:avLst/>
              </a:prstGeom>
              <a:blipFill rotWithShape="0">
                <a:blip r:embed="rId5"/>
                <a:stretch>
                  <a:fillRect t="-6000" b="-28000"/>
                </a:stretch>
              </a:blipFill>
            </p:spPr>
            <p:txBody>
              <a:bodyPr/>
              <a:lstStyle/>
              <a:p>
                <a:pPr>
                  <a:defRPr/>
                </a:pPr>
                <a:r>
                  <a:rPr lang="zh-CN" altLang="en-US">
                    <a:noFill/>
                  </a:rPr>
                  <a:t> </a:t>
                </a:r>
              </a:p>
            </p:txBody>
          </p:sp>
          <p:sp>
            <p:nvSpPr>
              <p:cNvPr id="55304" name="矩形 12"/>
              <p:cNvSpPr>
                <a:spLocks noChangeArrowheads="1"/>
              </p:cNvSpPr>
              <p:nvPr/>
            </p:nvSpPr>
            <p:spPr bwMode="auto">
              <a:xfrm>
                <a:off x="1935044" y="5114569"/>
                <a:ext cx="242245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 b="1">
                    <a:solidFill>
                      <a:srgbClr val="0E0E0E"/>
                    </a:solidFill>
                    <a:latin typeface="Georgia" panose="02040502050405020303" pitchFamily="18" charset="0"/>
                  </a:rPr>
                  <a:t>第三步，计算</a:t>
                </a:r>
                <a:r>
                  <a:rPr lang="en-US" altLang="zh-CN" sz="1800" b="1">
                    <a:solidFill>
                      <a:srgbClr val="0E0E0E"/>
                    </a:solidFill>
                    <a:latin typeface="Georgia" panose="02040502050405020303" pitchFamily="18" charset="0"/>
                  </a:rPr>
                  <a:t>TF-IDF</a:t>
                </a:r>
                <a:endParaRPr lang="zh-CN" altLang="en-US" sz="1800"/>
              </a:p>
            </p:txBody>
          </p:sp>
        </p:grpSp>
      </p:grp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15816" y="1700808"/>
            <a:ext cx="6075784" cy="2448272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zh-CN" altLang="en-US" sz="4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4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zh-CN" altLang="en-US" sz="4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非结构化数据挖掘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TF-IDF&amp;VSM</a:t>
            </a:r>
            <a:r>
              <a:rPr lang="zh-CN" altLang="en-US" dirty="0"/>
              <a:t>特征表示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3886200"/>
          </a:xfrm>
        </p:spPr>
        <p:txBody>
          <a:bodyPr/>
          <a:lstStyle/>
          <a:p>
            <a:r>
              <a:rPr lang="zh-CN" altLang="en-US">
                <a:sym typeface="Wingdings" panose="05000000000000000000" pitchFamily="2" charset="2"/>
              </a:rPr>
              <a:t>具体实现步骤</a:t>
            </a:r>
            <a:endParaRPr lang="en-US" altLang="zh-CN">
              <a:sym typeface="Wingdings" panose="05000000000000000000" pitchFamily="2" charset="2"/>
            </a:endParaRPr>
          </a:p>
          <a:p>
            <a:pPr lvl="1"/>
            <a:r>
              <a:rPr lang="zh-CN" altLang="en-US" sz="2400"/>
              <a:t>计算每一篇文档中每个词的</a:t>
            </a:r>
            <a:r>
              <a:rPr lang="en-US" altLang="zh-CN" sz="2400"/>
              <a:t>TF-IDF</a:t>
            </a:r>
            <a:r>
              <a:rPr lang="zh-CN" altLang="en-US" sz="2400"/>
              <a:t>值</a:t>
            </a:r>
            <a:endParaRPr lang="en-US" altLang="zh-CN" sz="2400">
              <a:sym typeface="Wingdings" panose="05000000000000000000" pitchFamily="2" charset="2"/>
            </a:endParaRPr>
          </a:p>
          <a:p>
            <a:pPr lvl="1"/>
            <a:r>
              <a:rPr lang="zh-CN" altLang="en-US" sz="2400">
                <a:sym typeface="Wingdings" panose="05000000000000000000" pitchFamily="2" charset="2"/>
              </a:rPr>
              <a:t>对</a:t>
            </a:r>
            <a:r>
              <a:rPr lang="en-US" altLang="zh-CN" sz="2400">
                <a:sym typeface="Wingdings" panose="05000000000000000000" pitchFamily="2" charset="2"/>
              </a:rPr>
              <a:t>TF-IDF</a:t>
            </a:r>
            <a:r>
              <a:rPr lang="zh-CN" altLang="en-US" sz="2400">
                <a:sym typeface="Wingdings" panose="05000000000000000000" pitchFamily="2" charset="2"/>
              </a:rPr>
              <a:t>排序，找出前</a:t>
            </a:r>
            <a:r>
              <a:rPr lang="en-US" altLang="zh-CN" sz="2400">
                <a:sym typeface="Wingdings" panose="05000000000000000000" pitchFamily="2" charset="2"/>
              </a:rPr>
              <a:t>200</a:t>
            </a:r>
            <a:r>
              <a:rPr lang="zh-CN" altLang="en-US" sz="2400">
                <a:sym typeface="Wingdings" panose="05000000000000000000" pitchFamily="2" charset="2"/>
              </a:rPr>
              <a:t>词</a:t>
            </a:r>
            <a:endParaRPr lang="en-US" altLang="zh-CN" sz="2400">
              <a:sym typeface="Wingdings" panose="05000000000000000000" pitchFamily="2" charset="2"/>
            </a:endParaRPr>
          </a:p>
          <a:p>
            <a:pPr lvl="1"/>
            <a:r>
              <a:rPr lang="zh-CN" altLang="en-US" sz="2400">
                <a:sym typeface="Wingdings" panose="05000000000000000000" pitchFamily="2" charset="2"/>
              </a:rPr>
              <a:t>将这前</a:t>
            </a:r>
            <a:r>
              <a:rPr lang="en-US" altLang="zh-CN" sz="2400">
                <a:sym typeface="Wingdings" panose="05000000000000000000" pitchFamily="2" charset="2"/>
              </a:rPr>
              <a:t>200</a:t>
            </a:r>
            <a:r>
              <a:rPr lang="zh-CN" altLang="en-US" sz="2400">
                <a:sym typeface="Wingdings" panose="05000000000000000000" pitchFamily="2" charset="2"/>
              </a:rPr>
              <a:t>词，利用</a:t>
            </a:r>
            <a:r>
              <a:rPr lang="en-US" altLang="zh-CN" sz="2400">
                <a:sym typeface="Wingdings" panose="05000000000000000000" pitchFamily="2" charset="2"/>
              </a:rPr>
              <a:t>VSM(</a:t>
            </a:r>
            <a:r>
              <a:rPr lang="zh-CN" altLang="en-US" sz="2400">
                <a:sym typeface="Wingdings" panose="05000000000000000000" pitchFamily="2" charset="2"/>
              </a:rPr>
              <a:t>向量空间模型</a:t>
            </a:r>
            <a:r>
              <a:rPr lang="en-US" altLang="zh-CN" sz="2400">
                <a:sym typeface="Wingdings" panose="05000000000000000000" pitchFamily="2" charset="2"/>
              </a:rPr>
              <a:t>)</a:t>
            </a:r>
            <a:r>
              <a:rPr lang="zh-CN" altLang="en-US" sz="2400">
                <a:sym typeface="Wingdings" panose="05000000000000000000" pitchFamily="2" charset="2"/>
              </a:rPr>
              <a:t>，转换成特征向量</a:t>
            </a:r>
            <a:endParaRPr lang="en-US" altLang="zh-CN" sz="2400">
              <a:sym typeface="Wingdings" panose="05000000000000000000" pitchFamily="2" charset="2"/>
            </a:endParaRPr>
          </a:p>
        </p:txBody>
      </p:sp>
      <p:grpSp>
        <p:nvGrpSpPr>
          <p:cNvPr id="57347" name="组合 3"/>
          <p:cNvGrpSpPr>
            <a:grpSpLocks/>
          </p:cNvGrpSpPr>
          <p:nvPr/>
        </p:nvGrpSpPr>
        <p:grpSpPr bwMode="auto">
          <a:xfrm>
            <a:off x="1712913" y="4119563"/>
            <a:ext cx="6264275" cy="1009650"/>
            <a:chOff x="1369649" y="2650608"/>
            <a:chExt cx="8590207" cy="1952306"/>
          </a:xfrm>
        </p:grpSpPr>
        <p:sp>
          <p:nvSpPr>
            <p:cNvPr id="57353" name="Text Box 5"/>
            <p:cNvSpPr txBox="1">
              <a:spLocks noChangeArrowheads="1"/>
            </p:cNvSpPr>
            <p:nvPr/>
          </p:nvSpPr>
          <p:spPr bwMode="auto">
            <a:xfrm>
              <a:off x="3132139" y="2671764"/>
              <a:ext cx="6630240" cy="892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/>
                <a:t>S1=</a:t>
              </a:r>
              <a:r>
                <a:rPr lang="zh-CN" altLang="en-US" sz="2400"/>
                <a:t>(</a:t>
              </a:r>
              <a:r>
                <a:rPr lang="en-US" altLang="zh-CN" sz="2400"/>
                <a:t>2</a:t>
              </a:r>
              <a:r>
                <a:rPr lang="zh-CN" altLang="en-US" sz="2400"/>
                <a:t>, </a:t>
              </a:r>
              <a:r>
                <a:rPr lang="en-US" altLang="zh-CN" sz="2400"/>
                <a:t>5</a:t>
              </a:r>
              <a:r>
                <a:rPr lang="zh-CN" altLang="en-US" sz="2400"/>
                <a:t>, </a:t>
              </a:r>
              <a:r>
                <a:rPr lang="en-US" altLang="zh-CN" sz="2400"/>
                <a:t>3</a:t>
              </a:r>
              <a:r>
                <a:rPr lang="zh-CN" altLang="en-US" sz="2400"/>
                <a:t>, 3, 0, ..., 8, 0, </a:t>
              </a:r>
              <a:r>
                <a:rPr lang="en-US" altLang="zh-CN" sz="2400"/>
                <a:t>5</a:t>
              </a:r>
              <a:r>
                <a:rPr lang="zh-CN" altLang="en-US" sz="2400"/>
                <a:t>, </a:t>
              </a:r>
              <a:r>
                <a:rPr lang="en-US" altLang="zh-CN" sz="2400"/>
                <a:t>2</a:t>
              </a:r>
              <a:r>
                <a:rPr lang="zh-CN" altLang="en-US" sz="2400"/>
                <a:t>, 3)</a:t>
              </a:r>
            </a:p>
          </p:txBody>
        </p:sp>
        <p:sp>
          <p:nvSpPr>
            <p:cNvPr id="57354" name="箭头 333"/>
            <p:cNvSpPr>
              <a:spLocks noChangeShapeType="1"/>
            </p:cNvSpPr>
            <p:nvPr/>
          </p:nvSpPr>
          <p:spPr bwMode="auto">
            <a:xfrm>
              <a:off x="2379663" y="3134851"/>
              <a:ext cx="75247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55" name="Text Box 8"/>
            <p:cNvSpPr txBox="1">
              <a:spLocks noChangeArrowheads="1"/>
            </p:cNvSpPr>
            <p:nvPr/>
          </p:nvSpPr>
          <p:spPr bwMode="auto">
            <a:xfrm>
              <a:off x="3132139" y="3709988"/>
              <a:ext cx="6827717" cy="892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/>
                <a:t>S2=</a:t>
              </a:r>
              <a:r>
                <a:rPr lang="zh-CN" altLang="en-US" sz="2400"/>
                <a:t>(1, </a:t>
              </a:r>
              <a:r>
                <a:rPr lang="en-US" altLang="zh-CN" sz="2400"/>
                <a:t>5</a:t>
              </a:r>
              <a:r>
                <a:rPr lang="zh-CN" altLang="en-US" sz="2400"/>
                <a:t>, 5, </a:t>
              </a:r>
              <a:r>
                <a:rPr lang="en-US" altLang="zh-CN" sz="2400"/>
                <a:t>6</a:t>
              </a:r>
              <a:r>
                <a:rPr lang="zh-CN" altLang="en-US" sz="2400"/>
                <a:t>, 0, ..., 10, </a:t>
              </a:r>
              <a:r>
                <a:rPr lang="en-US" altLang="zh-CN" sz="2400"/>
                <a:t>9</a:t>
              </a:r>
              <a:r>
                <a:rPr lang="zh-CN" altLang="en-US" sz="2400"/>
                <a:t>, 20, 0, 1)</a:t>
              </a:r>
            </a:p>
          </p:txBody>
        </p:sp>
        <p:sp>
          <p:nvSpPr>
            <p:cNvPr id="57356" name="箭头 333"/>
            <p:cNvSpPr>
              <a:spLocks noChangeShapeType="1"/>
            </p:cNvSpPr>
            <p:nvPr/>
          </p:nvSpPr>
          <p:spPr bwMode="auto">
            <a:xfrm>
              <a:off x="2379664" y="4203693"/>
              <a:ext cx="75247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357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649" y="2650608"/>
              <a:ext cx="787400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8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714" y="3742341"/>
              <a:ext cx="787400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348" name="矩形 10"/>
          <p:cNvSpPr>
            <a:spLocks noChangeArrowheads="1"/>
          </p:cNvSpPr>
          <p:nvPr/>
        </p:nvSpPr>
        <p:spPr bwMode="auto">
          <a:xfrm>
            <a:off x="1011238" y="5153025"/>
            <a:ext cx="45450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/>
              <a:t>用</a:t>
            </a:r>
            <a:r>
              <a:rPr lang="zh-CN" altLang="en-US" sz="2000">
                <a:solidFill>
                  <a:srgbClr val="FF0000"/>
                </a:solidFill>
              </a:rPr>
              <a:t>余弦夹角</a:t>
            </a:r>
            <a:r>
              <a:rPr lang="zh-CN" altLang="en-US" sz="2000"/>
              <a:t>刻画两个文档之间的相似度</a:t>
            </a:r>
            <a:endParaRPr lang="en-US" altLang="zh-CN" sz="2000"/>
          </a:p>
        </p:txBody>
      </p:sp>
      <p:graphicFrame>
        <p:nvGraphicFramePr>
          <p:cNvPr id="12" name="Object 8"/>
          <p:cNvGraphicFramePr>
            <a:graphicFrameLocks noChangeAspect="1"/>
          </p:cNvGraphicFramePr>
          <p:nvPr/>
        </p:nvGraphicFramePr>
        <p:xfrm>
          <a:off x="1122363" y="5632450"/>
          <a:ext cx="4322762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670" imgH="482590" progId="Equation.DSMT4">
                  <p:embed/>
                </p:oleObj>
              </mc:Choice>
              <mc:Fallback>
                <p:oleObj name="Equation" r:id="rId3" imgW="2413670" imgH="48259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5632450"/>
                        <a:ext cx="4322762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7350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75" y="5221288"/>
            <a:ext cx="1914525" cy="147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1" name="矩形 3"/>
          <p:cNvSpPr>
            <a:spLocks noChangeArrowheads="1"/>
          </p:cNvSpPr>
          <p:nvPr/>
        </p:nvSpPr>
        <p:spPr bwMode="auto">
          <a:xfrm>
            <a:off x="1271588" y="4186238"/>
            <a:ext cx="479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D1</a:t>
            </a:r>
            <a:endParaRPr lang="zh-CN" altLang="en-US" sz="1800"/>
          </a:p>
        </p:txBody>
      </p:sp>
      <p:sp>
        <p:nvSpPr>
          <p:cNvPr id="57352" name="矩形 14"/>
          <p:cNvSpPr>
            <a:spLocks noChangeArrowheads="1"/>
          </p:cNvSpPr>
          <p:nvPr/>
        </p:nvSpPr>
        <p:spPr bwMode="auto">
          <a:xfrm>
            <a:off x="1271588" y="4735513"/>
            <a:ext cx="479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D2</a:t>
            </a:r>
            <a:endParaRPr lang="zh-CN" altLang="en-US" sz="180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文本聚类</a:t>
            </a:r>
            <a:r>
              <a:rPr lang="en-US" altLang="zh-CN"/>
              <a:t>——K-means</a:t>
            </a:r>
            <a:r>
              <a:rPr lang="zh-CN" altLang="en-US"/>
              <a:t>为例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200</a:t>
            </a:r>
            <a:r>
              <a:rPr kumimoji="1" lang="zh-CN" altLang="en-US"/>
              <a:t>份文档集合特征表示：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58371" name="Text Box 5"/>
          <p:cNvSpPr txBox="1">
            <a:spLocks noChangeArrowheads="1"/>
          </p:cNvSpPr>
          <p:nvPr/>
        </p:nvSpPr>
        <p:spPr bwMode="auto">
          <a:xfrm>
            <a:off x="3132138" y="2997200"/>
            <a:ext cx="47863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S</a:t>
            </a:r>
            <a:r>
              <a:rPr lang="en-US" altLang="zh-CN" sz="2400" baseline="-25000"/>
              <a:t>1</a:t>
            </a:r>
            <a:r>
              <a:rPr lang="en-US" altLang="zh-CN" sz="2400"/>
              <a:t>=</a:t>
            </a:r>
            <a:r>
              <a:rPr lang="zh-CN" altLang="en-US" sz="2400"/>
              <a:t>(0, 0, 0, 3, 0, ..., 28, 0, 0, 0, 3)</a:t>
            </a:r>
          </a:p>
        </p:txBody>
      </p:sp>
      <p:sp>
        <p:nvSpPr>
          <p:cNvPr id="58372" name="箭头 333"/>
          <p:cNvSpPr>
            <a:spLocks noChangeShapeType="1"/>
          </p:cNvSpPr>
          <p:nvPr/>
        </p:nvSpPr>
        <p:spPr bwMode="auto">
          <a:xfrm>
            <a:off x="1987550" y="3249613"/>
            <a:ext cx="7524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3" name="Text Box 8"/>
          <p:cNvSpPr txBox="1">
            <a:spLocks noChangeArrowheads="1"/>
          </p:cNvSpPr>
          <p:nvPr/>
        </p:nvSpPr>
        <p:spPr bwMode="auto">
          <a:xfrm>
            <a:off x="3132138" y="4035425"/>
            <a:ext cx="49577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S</a:t>
            </a:r>
            <a:r>
              <a:rPr lang="en-US" altLang="zh-CN" sz="2400" baseline="-25000"/>
              <a:t>2</a:t>
            </a:r>
            <a:r>
              <a:rPr lang="en-US" altLang="zh-CN" sz="2400"/>
              <a:t>=</a:t>
            </a:r>
            <a:r>
              <a:rPr lang="zh-CN" altLang="en-US" sz="2400"/>
              <a:t>(1, 0, 5, 0, 0, ..., 10, 0, 20, 0, 1)</a:t>
            </a:r>
          </a:p>
        </p:txBody>
      </p:sp>
      <p:sp>
        <p:nvSpPr>
          <p:cNvPr id="58374" name="箭头 333"/>
          <p:cNvSpPr>
            <a:spLocks noChangeShapeType="1"/>
          </p:cNvSpPr>
          <p:nvPr/>
        </p:nvSpPr>
        <p:spPr bwMode="auto">
          <a:xfrm>
            <a:off x="1987550" y="4332288"/>
            <a:ext cx="7524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8375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5" y="2895600"/>
            <a:ext cx="7874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6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3897313"/>
            <a:ext cx="7874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7" name="Text Box 8"/>
          <p:cNvSpPr txBox="1">
            <a:spLocks noChangeArrowheads="1"/>
          </p:cNvSpPr>
          <p:nvPr/>
        </p:nvSpPr>
        <p:spPr bwMode="auto">
          <a:xfrm>
            <a:off x="3143250" y="5619750"/>
            <a:ext cx="5105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S</a:t>
            </a:r>
            <a:r>
              <a:rPr lang="en-US" altLang="zh-CN" sz="2400" baseline="-25000"/>
              <a:t>200</a:t>
            </a:r>
            <a:r>
              <a:rPr lang="en-US" altLang="zh-CN" sz="2400"/>
              <a:t>=</a:t>
            </a:r>
            <a:r>
              <a:rPr lang="zh-CN" altLang="en-US" sz="2400"/>
              <a:t>(</a:t>
            </a:r>
            <a:r>
              <a:rPr lang="en-US" altLang="zh-CN" sz="2400"/>
              <a:t>2</a:t>
            </a:r>
            <a:r>
              <a:rPr lang="zh-CN" altLang="en-US" sz="2400"/>
              <a:t>, </a:t>
            </a:r>
            <a:r>
              <a:rPr lang="en-US" altLang="zh-CN" sz="2400"/>
              <a:t>3</a:t>
            </a:r>
            <a:r>
              <a:rPr lang="zh-CN" altLang="en-US" sz="2400"/>
              <a:t>, </a:t>
            </a:r>
            <a:r>
              <a:rPr lang="en-US" altLang="zh-CN" sz="2400"/>
              <a:t>0</a:t>
            </a:r>
            <a:r>
              <a:rPr lang="zh-CN" altLang="en-US" sz="2400"/>
              <a:t>, </a:t>
            </a:r>
            <a:r>
              <a:rPr lang="en-US" altLang="zh-CN" sz="2400"/>
              <a:t>6</a:t>
            </a:r>
            <a:r>
              <a:rPr lang="zh-CN" altLang="en-US" sz="2400"/>
              <a:t>, 0, ..., 10, 0, </a:t>
            </a:r>
            <a:r>
              <a:rPr lang="en-US" altLang="zh-CN" sz="2400"/>
              <a:t>11</a:t>
            </a:r>
            <a:r>
              <a:rPr lang="zh-CN" altLang="en-US" sz="2400"/>
              <a:t>, 0, </a:t>
            </a:r>
            <a:r>
              <a:rPr lang="en-US" altLang="zh-CN" sz="2400"/>
              <a:t>6</a:t>
            </a:r>
            <a:r>
              <a:rPr lang="zh-CN" altLang="en-US" sz="2400"/>
              <a:t>)</a:t>
            </a:r>
          </a:p>
        </p:txBody>
      </p:sp>
      <p:sp>
        <p:nvSpPr>
          <p:cNvPr id="58378" name="箭头 333"/>
          <p:cNvSpPr>
            <a:spLocks noChangeShapeType="1"/>
          </p:cNvSpPr>
          <p:nvPr/>
        </p:nvSpPr>
        <p:spPr bwMode="auto">
          <a:xfrm>
            <a:off x="1998663" y="5916613"/>
            <a:ext cx="7524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8379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5481638"/>
            <a:ext cx="7874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80" name="文本框 3"/>
          <p:cNvSpPr txBox="1">
            <a:spLocks noChangeArrowheads="1"/>
          </p:cNvSpPr>
          <p:nvPr/>
        </p:nvSpPr>
        <p:spPr bwMode="auto">
          <a:xfrm>
            <a:off x="2374900" y="4957763"/>
            <a:ext cx="6159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is-IS" altLang="zh-CN" sz="2800"/>
              <a:t>…</a:t>
            </a:r>
            <a:endParaRPr kumimoji="1" lang="zh-CN" altLang="en-US" sz="2800"/>
          </a:p>
        </p:txBody>
      </p:sp>
      <p:sp>
        <p:nvSpPr>
          <p:cNvPr id="58381" name="文本框 33"/>
          <p:cNvSpPr txBox="1">
            <a:spLocks noChangeArrowheads="1"/>
          </p:cNvSpPr>
          <p:nvPr/>
        </p:nvSpPr>
        <p:spPr bwMode="auto">
          <a:xfrm>
            <a:off x="5329238" y="4957763"/>
            <a:ext cx="6159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is-IS" altLang="zh-CN" sz="2800"/>
              <a:t>…</a:t>
            </a:r>
            <a:endParaRPr kumimoji="1" lang="zh-CN" altLang="en-US" sz="2800"/>
          </a:p>
        </p:txBody>
      </p:sp>
      <p:sp>
        <p:nvSpPr>
          <p:cNvPr id="58382" name="文本框 34"/>
          <p:cNvSpPr txBox="1">
            <a:spLocks noChangeArrowheads="1"/>
          </p:cNvSpPr>
          <p:nvPr/>
        </p:nvSpPr>
        <p:spPr bwMode="auto">
          <a:xfrm>
            <a:off x="1368425" y="4989513"/>
            <a:ext cx="6159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is-IS" altLang="zh-CN" sz="2800"/>
              <a:t>…</a:t>
            </a:r>
            <a:endParaRPr kumimoji="1" lang="zh-CN" altLang="en-US" sz="2800"/>
          </a:p>
        </p:txBody>
      </p:sp>
    </p:spTree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17" name="组合 3"/>
          <p:cNvGrpSpPr>
            <a:grpSpLocks/>
          </p:cNvGrpSpPr>
          <p:nvPr/>
        </p:nvGrpSpPr>
        <p:grpSpPr bwMode="auto">
          <a:xfrm>
            <a:off x="1611313" y="1938338"/>
            <a:ext cx="2889250" cy="2078037"/>
            <a:chOff x="674685" y="2603959"/>
            <a:chExt cx="2888355" cy="2078507"/>
          </a:xfrm>
        </p:grpSpPr>
        <p:grpSp>
          <p:nvGrpSpPr>
            <p:cNvPr id="60484" name="组合 4"/>
            <p:cNvGrpSpPr>
              <a:grpSpLocks/>
            </p:cNvGrpSpPr>
            <p:nvPr/>
          </p:nvGrpSpPr>
          <p:grpSpPr bwMode="auto">
            <a:xfrm>
              <a:off x="944286" y="2758411"/>
              <a:ext cx="2478458" cy="1783690"/>
              <a:chOff x="1291774" y="1675790"/>
              <a:chExt cx="3357984" cy="2576780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1777974" y="2193585"/>
                <a:ext cx="184916" cy="19956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412442" y="2489495"/>
                <a:ext cx="184916" cy="19727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292031" y="2957446"/>
                <a:ext cx="184916" cy="19727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027069" y="2698237"/>
                <a:ext cx="184916" cy="19727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1646812" y="3262530"/>
                <a:ext cx="184916" cy="19727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444694" y="3627257"/>
                <a:ext cx="184916" cy="1995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2399377" y="3429984"/>
                <a:ext cx="184916" cy="19727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2233813" y="3845175"/>
                <a:ext cx="187066" cy="19727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2784261" y="3627257"/>
                <a:ext cx="184916" cy="1995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2289718" y="2796874"/>
                <a:ext cx="187066" cy="19727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358198" y="3253355"/>
                <a:ext cx="184916" cy="19956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3934611" y="3154719"/>
                <a:ext cx="184916" cy="1995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4027069" y="3955281"/>
                <a:ext cx="184916" cy="19956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3399215" y="3842882"/>
                <a:ext cx="187066" cy="19727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2724056" y="4056211"/>
                <a:ext cx="187066" cy="19727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3586280" y="2757878"/>
                <a:ext cx="184916" cy="19956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3010030" y="2576662"/>
                <a:ext cx="184916" cy="1995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4465707" y="2379389"/>
                <a:ext cx="184916" cy="19727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771196" y="1675169"/>
                <a:ext cx="184916" cy="19727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3399215" y="2010074"/>
                <a:ext cx="187066" cy="19727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4358198" y="2010074"/>
                <a:ext cx="184916" cy="19727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6" name="任意多边形 5"/>
            <p:cNvSpPr/>
            <p:nvPr/>
          </p:nvSpPr>
          <p:spPr>
            <a:xfrm>
              <a:off x="674685" y="2896125"/>
              <a:ext cx="1369588" cy="1678367"/>
            </a:xfrm>
            <a:custGeom>
              <a:avLst/>
              <a:gdLst>
                <a:gd name="connsiteX0" fmla="*/ 605475 w 1369544"/>
                <a:gd name="connsiteY0" fmla="*/ 83208 h 1853162"/>
                <a:gd name="connsiteX1" fmla="*/ 11115 w 1369544"/>
                <a:gd name="connsiteY1" fmla="*/ 1332888 h 1853162"/>
                <a:gd name="connsiteX2" fmla="*/ 1169355 w 1369544"/>
                <a:gd name="connsiteY2" fmla="*/ 1835808 h 1853162"/>
                <a:gd name="connsiteX3" fmla="*/ 1352235 w 1369544"/>
                <a:gd name="connsiteY3" fmla="*/ 769008 h 1853162"/>
                <a:gd name="connsiteX4" fmla="*/ 971235 w 1369544"/>
                <a:gd name="connsiteY4" fmla="*/ 189888 h 1853162"/>
                <a:gd name="connsiteX5" fmla="*/ 605475 w 1369544"/>
                <a:gd name="connsiteY5" fmla="*/ 83208 h 18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544" h="1853162">
                  <a:moveTo>
                    <a:pt x="605475" y="83208"/>
                  </a:moveTo>
                  <a:cubicBezTo>
                    <a:pt x="445455" y="273708"/>
                    <a:pt x="-82865" y="1040788"/>
                    <a:pt x="11115" y="1332888"/>
                  </a:cubicBezTo>
                  <a:cubicBezTo>
                    <a:pt x="105095" y="1624988"/>
                    <a:pt x="945835" y="1929788"/>
                    <a:pt x="1169355" y="1835808"/>
                  </a:cubicBezTo>
                  <a:cubicBezTo>
                    <a:pt x="1392875" y="1741828"/>
                    <a:pt x="1385255" y="1043328"/>
                    <a:pt x="1352235" y="769008"/>
                  </a:cubicBezTo>
                  <a:cubicBezTo>
                    <a:pt x="1319215" y="494688"/>
                    <a:pt x="1088075" y="306728"/>
                    <a:pt x="971235" y="189888"/>
                  </a:cubicBezTo>
                  <a:cubicBezTo>
                    <a:pt x="854395" y="73048"/>
                    <a:pt x="765495" y="-107292"/>
                    <a:pt x="605475" y="83208"/>
                  </a:cubicBezTo>
                  <a:close/>
                </a:path>
              </a:pathLst>
            </a:custGeom>
            <a:noFill/>
            <a:ln w="28575"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888746" y="3664649"/>
              <a:ext cx="1674294" cy="1017817"/>
            </a:xfrm>
            <a:custGeom>
              <a:avLst/>
              <a:gdLst>
                <a:gd name="connsiteX0" fmla="*/ 30824 w 1673624"/>
                <a:gd name="connsiteY0" fmla="*/ 816657 h 1018563"/>
                <a:gd name="connsiteX1" fmla="*/ 167984 w 1673624"/>
                <a:gd name="connsiteY1" fmla="*/ 1014777 h 1018563"/>
                <a:gd name="connsiteX2" fmla="*/ 1463384 w 1673624"/>
                <a:gd name="connsiteY2" fmla="*/ 877617 h 1018563"/>
                <a:gd name="connsiteX3" fmla="*/ 1631024 w 1673624"/>
                <a:gd name="connsiteY3" fmla="*/ 130857 h 1018563"/>
                <a:gd name="connsiteX4" fmla="*/ 1036664 w 1673624"/>
                <a:gd name="connsiteY4" fmla="*/ 8937 h 1018563"/>
                <a:gd name="connsiteX5" fmla="*/ 305144 w 1673624"/>
                <a:gd name="connsiteY5" fmla="*/ 237537 h 1018563"/>
                <a:gd name="connsiteX6" fmla="*/ 30824 w 1673624"/>
                <a:gd name="connsiteY6" fmla="*/ 816657 h 101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3624" h="1018563">
                  <a:moveTo>
                    <a:pt x="30824" y="816657"/>
                  </a:moveTo>
                  <a:cubicBezTo>
                    <a:pt x="7964" y="946197"/>
                    <a:pt x="-70776" y="1004617"/>
                    <a:pt x="167984" y="1014777"/>
                  </a:cubicBezTo>
                  <a:cubicBezTo>
                    <a:pt x="406744" y="1024937"/>
                    <a:pt x="1219544" y="1024937"/>
                    <a:pt x="1463384" y="877617"/>
                  </a:cubicBezTo>
                  <a:cubicBezTo>
                    <a:pt x="1707224" y="730297"/>
                    <a:pt x="1702144" y="275637"/>
                    <a:pt x="1631024" y="130857"/>
                  </a:cubicBezTo>
                  <a:cubicBezTo>
                    <a:pt x="1559904" y="-13923"/>
                    <a:pt x="1257644" y="-8843"/>
                    <a:pt x="1036664" y="8937"/>
                  </a:cubicBezTo>
                  <a:cubicBezTo>
                    <a:pt x="815684" y="26717"/>
                    <a:pt x="475324" y="97837"/>
                    <a:pt x="305144" y="237537"/>
                  </a:cubicBezTo>
                  <a:cubicBezTo>
                    <a:pt x="134964" y="377237"/>
                    <a:pt x="53684" y="687117"/>
                    <a:pt x="30824" y="816657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2131559" y="2603959"/>
              <a:ext cx="1420372" cy="1073393"/>
            </a:xfrm>
            <a:custGeom>
              <a:avLst/>
              <a:gdLst>
                <a:gd name="connsiteX0" fmla="*/ 93345 w 1420331"/>
                <a:gd name="connsiteY0" fmla="*/ 520241 h 1073893"/>
                <a:gd name="connsiteX1" fmla="*/ 17145 w 1420331"/>
                <a:gd name="connsiteY1" fmla="*/ 886001 h 1073893"/>
                <a:gd name="connsiteX2" fmla="*/ 321945 w 1420331"/>
                <a:gd name="connsiteY2" fmla="*/ 1068881 h 1073893"/>
                <a:gd name="connsiteX3" fmla="*/ 1053465 w 1420331"/>
                <a:gd name="connsiteY3" fmla="*/ 992681 h 1073893"/>
                <a:gd name="connsiteX4" fmla="*/ 1419225 w 1420331"/>
                <a:gd name="connsiteY4" fmla="*/ 687881 h 1073893"/>
                <a:gd name="connsiteX5" fmla="*/ 1144905 w 1420331"/>
                <a:gd name="connsiteY5" fmla="*/ 169721 h 1073893"/>
                <a:gd name="connsiteX6" fmla="*/ 550545 w 1420331"/>
                <a:gd name="connsiteY6" fmla="*/ 17321 h 1073893"/>
                <a:gd name="connsiteX7" fmla="*/ 93345 w 1420331"/>
                <a:gd name="connsiteY7" fmla="*/ 520241 h 107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331" h="1073893">
                  <a:moveTo>
                    <a:pt x="93345" y="520241"/>
                  </a:moveTo>
                  <a:cubicBezTo>
                    <a:pt x="4445" y="665021"/>
                    <a:pt x="-20955" y="794561"/>
                    <a:pt x="17145" y="886001"/>
                  </a:cubicBezTo>
                  <a:cubicBezTo>
                    <a:pt x="55245" y="977441"/>
                    <a:pt x="149225" y="1051101"/>
                    <a:pt x="321945" y="1068881"/>
                  </a:cubicBezTo>
                  <a:cubicBezTo>
                    <a:pt x="494665" y="1086661"/>
                    <a:pt x="870585" y="1056181"/>
                    <a:pt x="1053465" y="992681"/>
                  </a:cubicBezTo>
                  <a:cubicBezTo>
                    <a:pt x="1236345" y="929181"/>
                    <a:pt x="1403985" y="825041"/>
                    <a:pt x="1419225" y="687881"/>
                  </a:cubicBezTo>
                  <a:cubicBezTo>
                    <a:pt x="1434465" y="550721"/>
                    <a:pt x="1289685" y="281481"/>
                    <a:pt x="1144905" y="169721"/>
                  </a:cubicBezTo>
                  <a:cubicBezTo>
                    <a:pt x="1000125" y="57961"/>
                    <a:pt x="720725" y="-41099"/>
                    <a:pt x="550545" y="17321"/>
                  </a:cubicBezTo>
                  <a:cubicBezTo>
                    <a:pt x="380365" y="75741"/>
                    <a:pt x="182245" y="375461"/>
                    <a:pt x="93345" y="520241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流程图: 或者 8"/>
            <p:cNvSpPr/>
            <p:nvPr/>
          </p:nvSpPr>
          <p:spPr>
            <a:xfrm>
              <a:off x="1174592" y="3809144"/>
              <a:ext cx="212659" cy="236591"/>
            </a:xfrm>
            <a:prstGeom prst="flowChar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" name="流程图: 或者 9"/>
            <p:cNvSpPr/>
            <p:nvPr/>
          </p:nvSpPr>
          <p:spPr>
            <a:xfrm>
              <a:off x="2866343" y="4250568"/>
              <a:ext cx="212659" cy="236591"/>
            </a:xfrm>
            <a:prstGeom prst="flowChar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流程图: 或者 10"/>
            <p:cNvSpPr/>
            <p:nvPr/>
          </p:nvSpPr>
          <p:spPr>
            <a:xfrm>
              <a:off x="2499744" y="2943761"/>
              <a:ext cx="212659" cy="236590"/>
            </a:xfrm>
            <a:prstGeom prst="flowChar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1460500" y="1822450"/>
            <a:ext cx="3346450" cy="2314575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60419" name="组合 62"/>
          <p:cNvGrpSpPr>
            <a:grpSpLocks/>
          </p:cNvGrpSpPr>
          <p:nvPr/>
        </p:nvGrpSpPr>
        <p:grpSpPr bwMode="auto">
          <a:xfrm>
            <a:off x="5284788" y="1816100"/>
            <a:ext cx="3390900" cy="2273300"/>
            <a:chOff x="4376263" y="2359493"/>
            <a:chExt cx="3390502" cy="2273334"/>
          </a:xfrm>
        </p:grpSpPr>
        <p:grpSp>
          <p:nvGrpSpPr>
            <p:cNvPr id="60455" name="组合 63"/>
            <p:cNvGrpSpPr>
              <a:grpSpLocks/>
            </p:cNvGrpSpPr>
            <p:nvPr/>
          </p:nvGrpSpPr>
          <p:grpSpPr bwMode="auto">
            <a:xfrm>
              <a:off x="4828741" y="2583216"/>
              <a:ext cx="2478458" cy="1783690"/>
              <a:chOff x="1291774" y="1675790"/>
              <a:chExt cx="3357984" cy="2576780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1777682" y="2194267"/>
                <a:ext cx="184952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1412080" y="2490114"/>
                <a:ext cx="184952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1291647" y="2955673"/>
                <a:ext cx="184952" cy="19952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025061" y="2696519"/>
                <a:ext cx="184952" cy="19952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646496" y="3260694"/>
                <a:ext cx="184952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1444340" y="3625344"/>
                <a:ext cx="184952" cy="19952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2252966" y="3363897"/>
                <a:ext cx="184952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2233610" y="3843215"/>
                <a:ext cx="184952" cy="19952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2784164" y="3625344"/>
                <a:ext cx="184952" cy="19952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2289525" y="2795136"/>
                <a:ext cx="184952" cy="19952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4356253" y="3253814"/>
                <a:ext cx="184952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3932584" y="3155198"/>
                <a:ext cx="184952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4025061" y="3953298"/>
                <a:ext cx="184952" cy="19952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3399235" y="3840922"/>
                <a:ext cx="184952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2723947" y="4054207"/>
                <a:ext cx="184952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3584187" y="2758441"/>
                <a:ext cx="184952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3007826" y="2577263"/>
                <a:ext cx="187103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4463784" y="2380031"/>
                <a:ext cx="184952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3769139" y="1675960"/>
                <a:ext cx="184952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3399235" y="2010796"/>
                <a:ext cx="184952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4356253" y="2010796"/>
                <a:ext cx="184952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36" name="流程图: 或者 64"/>
            <p:cNvSpPr/>
            <p:nvPr/>
          </p:nvSpPr>
          <p:spPr>
            <a:xfrm>
              <a:off x="5198491" y="3380271"/>
              <a:ext cx="211112" cy="236541"/>
            </a:xfrm>
            <a:prstGeom prst="flowChar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7" name="任意多边形 65"/>
            <p:cNvSpPr/>
            <p:nvPr/>
          </p:nvSpPr>
          <p:spPr>
            <a:xfrm>
              <a:off x="4688963" y="2786537"/>
              <a:ext cx="1158739" cy="1384321"/>
            </a:xfrm>
            <a:custGeom>
              <a:avLst/>
              <a:gdLst>
                <a:gd name="connsiteX0" fmla="*/ 568888 w 1218053"/>
                <a:gd name="connsiteY0" fmla="*/ 2032 h 1423363"/>
                <a:gd name="connsiteX1" fmla="*/ 843208 w 1218053"/>
                <a:gd name="connsiteY1" fmla="*/ 200152 h 1423363"/>
                <a:gd name="connsiteX2" fmla="*/ 1117528 w 1218053"/>
                <a:gd name="connsiteY2" fmla="*/ 687832 h 1423363"/>
                <a:gd name="connsiteX3" fmla="*/ 1148008 w 1218053"/>
                <a:gd name="connsiteY3" fmla="*/ 1190752 h 1423363"/>
                <a:gd name="connsiteX4" fmla="*/ 218368 w 1218053"/>
                <a:gd name="connsiteY4" fmla="*/ 1373632 h 1423363"/>
                <a:gd name="connsiteX5" fmla="*/ 20248 w 1218053"/>
                <a:gd name="connsiteY5" fmla="*/ 306832 h 1423363"/>
                <a:gd name="connsiteX6" fmla="*/ 568888 w 1218053"/>
                <a:gd name="connsiteY6" fmla="*/ 2032 h 142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8053" h="1423363">
                  <a:moveTo>
                    <a:pt x="568888" y="2032"/>
                  </a:moveTo>
                  <a:cubicBezTo>
                    <a:pt x="706048" y="-15748"/>
                    <a:pt x="751768" y="85852"/>
                    <a:pt x="843208" y="200152"/>
                  </a:cubicBezTo>
                  <a:cubicBezTo>
                    <a:pt x="934648" y="314452"/>
                    <a:pt x="1066728" y="522732"/>
                    <a:pt x="1117528" y="687832"/>
                  </a:cubicBezTo>
                  <a:cubicBezTo>
                    <a:pt x="1168328" y="852932"/>
                    <a:pt x="1297868" y="1076452"/>
                    <a:pt x="1148008" y="1190752"/>
                  </a:cubicBezTo>
                  <a:cubicBezTo>
                    <a:pt x="998148" y="1305052"/>
                    <a:pt x="406328" y="1520952"/>
                    <a:pt x="218368" y="1373632"/>
                  </a:cubicBezTo>
                  <a:cubicBezTo>
                    <a:pt x="30408" y="1226312"/>
                    <a:pt x="-38172" y="532892"/>
                    <a:pt x="20248" y="306832"/>
                  </a:cubicBezTo>
                  <a:cubicBezTo>
                    <a:pt x="78668" y="80772"/>
                    <a:pt x="431728" y="19812"/>
                    <a:pt x="568888" y="2032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8" name="任意多边形 66"/>
            <p:cNvSpPr/>
            <p:nvPr/>
          </p:nvSpPr>
          <p:spPr>
            <a:xfrm>
              <a:off x="5411192" y="3883516"/>
              <a:ext cx="1696838" cy="627072"/>
            </a:xfrm>
            <a:custGeom>
              <a:avLst/>
              <a:gdLst>
                <a:gd name="connsiteX0" fmla="*/ 89487 w 1696088"/>
                <a:gd name="connsiteY0" fmla="*/ 245318 h 626558"/>
                <a:gd name="connsiteX1" fmla="*/ 74247 w 1696088"/>
                <a:gd name="connsiteY1" fmla="*/ 443438 h 626558"/>
                <a:gd name="connsiteX2" fmla="*/ 836247 w 1696088"/>
                <a:gd name="connsiteY2" fmla="*/ 626318 h 626558"/>
                <a:gd name="connsiteX3" fmla="*/ 1628727 w 1696088"/>
                <a:gd name="connsiteY3" fmla="*/ 473918 h 626558"/>
                <a:gd name="connsiteX4" fmla="*/ 1537287 w 1696088"/>
                <a:gd name="connsiteY4" fmla="*/ 138638 h 626558"/>
                <a:gd name="connsiteX5" fmla="*/ 607647 w 1696088"/>
                <a:gd name="connsiteY5" fmla="*/ 1478 h 626558"/>
                <a:gd name="connsiteX6" fmla="*/ 89487 w 1696088"/>
                <a:gd name="connsiteY6" fmla="*/ 245318 h 62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6088" h="626558">
                  <a:moveTo>
                    <a:pt x="89487" y="245318"/>
                  </a:moveTo>
                  <a:cubicBezTo>
                    <a:pt x="587" y="318978"/>
                    <a:pt x="-50213" y="379938"/>
                    <a:pt x="74247" y="443438"/>
                  </a:cubicBezTo>
                  <a:cubicBezTo>
                    <a:pt x="198707" y="506938"/>
                    <a:pt x="577167" y="621238"/>
                    <a:pt x="836247" y="626318"/>
                  </a:cubicBezTo>
                  <a:cubicBezTo>
                    <a:pt x="1095327" y="631398"/>
                    <a:pt x="1511887" y="555198"/>
                    <a:pt x="1628727" y="473918"/>
                  </a:cubicBezTo>
                  <a:cubicBezTo>
                    <a:pt x="1745567" y="392638"/>
                    <a:pt x="1707467" y="217378"/>
                    <a:pt x="1537287" y="138638"/>
                  </a:cubicBezTo>
                  <a:cubicBezTo>
                    <a:pt x="1367107" y="59898"/>
                    <a:pt x="843867" y="-11222"/>
                    <a:pt x="607647" y="1478"/>
                  </a:cubicBezTo>
                  <a:cubicBezTo>
                    <a:pt x="371427" y="14178"/>
                    <a:pt x="178387" y="171658"/>
                    <a:pt x="89487" y="245318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9" name="任意多边形 67"/>
            <p:cNvSpPr/>
            <p:nvPr/>
          </p:nvSpPr>
          <p:spPr>
            <a:xfrm>
              <a:off x="5987386" y="2483320"/>
              <a:ext cx="1434932" cy="1462110"/>
            </a:xfrm>
            <a:custGeom>
              <a:avLst/>
              <a:gdLst>
                <a:gd name="connsiteX0" fmla="*/ 763603 w 1435544"/>
                <a:gd name="connsiteY0" fmla="*/ 1311453 h 1462664"/>
                <a:gd name="connsiteX1" fmla="*/ 1236043 w 1435544"/>
                <a:gd name="connsiteY1" fmla="*/ 1448613 h 1462664"/>
                <a:gd name="connsiteX2" fmla="*/ 1434163 w 1435544"/>
                <a:gd name="connsiteY2" fmla="*/ 1037133 h 1462664"/>
                <a:gd name="connsiteX3" fmla="*/ 1281763 w 1435544"/>
                <a:gd name="connsiteY3" fmla="*/ 229413 h 1462664"/>
                <a:gd name="connsiteX4" fmla="*/ 595963 w 1435544"/>
                <a:gd name="connsiteY4" fmla="*/ 31293 h 1462664"/>
                <a:gd name="connsiteX5" fmla="*/ 1603 w 1435544"/>
                <a:gd name="connsiteY5" fmla="*/ 778053 h 1462664"/>
                <a:gd name="connsiteX6" fmla="*/ 763603 w 1435544"/>
                <a:gd name="connsiteY6" fmla="*/ 1311453 h 146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5544" h="1462664">
                  <a:moveTo>
                    <a:pt x="763603" y="1311453"/>
                  </a:moveTo>
                  <a:cubicBezTo>
                    <a:pt x="969343" y="1423213"/>
                    <a:pt x="1124283" y="1494333"/>
                    <a:pt x="1236043" y="1448613"/>
                  </a:cubicBezTo>
                  <a:cubicBezTo>
                    <a:pt x="1347803" y="1402893"/>
                    <a:pt x="1426543" y="1240333"/>
                    <a:pt x="1434163" y="1037133"/>
                  </a:cubicBezTo>
                  <a:cubicBezTo>
                    <a:pt x="1441783" y="833933"/>
                    <a:pt x="1421463" y="397053"/>
                    <a:pt x="1281763" y="229413"/>
                  </a:cubicBezTo>
                  <a:cubicBezTo>
                    <a:pt x="1142063" y="61773"/>
                    <a:pt x="809323" y="-60147"/>
                    <a:pt x="595963" y="31293"/>
                  </a:cubicBezTo>
                  <a:cubicBezTo>
                    <a:pt x="382603" y="122733"/>
                    <a:pt x="-28877" y="567233"/>
                    <a:pt x="1603" y="778053"/>
                  </a:cubicBezTo>
                  <a:cubicBezTo>
                    <a:pt x="32083" y="988873"/>
                    <a:pt x="557863" y="1199693"/>
                    <a:pt x="763603" y="1311453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0" name="流程图: 或者 68"/>
            <p:cNvSpPr/>
            <p:nvPr/>
          </p:nvSpPr>
          <p:spPr>
            <a:xfrm>
              <a:off x="6203261" y="3947017"/>
              <a:ext cx="212700" cy="236542"/>
            </a:xfrm>
            <a:prstGeom prst="flowChar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1" name="流程图: 或者 69"/>
            <p:cNvSpPr/>
            <p:nvPr/>
          </p:nvSpPr>
          <p:spPr>
            <a:xfrm>
              <a:off x="6615962" y="3031016"/>
              <a:ext cx="212700" cy="236541"/>
            </a:xfrm>
            <a:prstGeom prst="flowChar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376263" y="2359493"/>
              <a:ext cx="3390502" cy="2273334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60420" name="组合 98"/>
          <p:cNvGrpSpPr>
            <a:grpSpLocks/>
          </p:cNvGrpSpPr>
          <p:nvPr/>
        </p:nvGrpSpPr>
        <p:grpSpPr bwMode="auto">
          <a:xfrm>
            <a:off x="4279900" y="4287838"/>
            <a:ext cx="3324225" cy="2268537"/>
            <a:chOff x="8306665" y="823755"/>
            <a:chExt cx="3324051" cy="2268424"/>
          </a:xfrm>
        </p:grpSpPr>
        <p:grpSp>
          <p:nvGrpSpPr>
            <p:cNvPr id="60425" name="组合 32"/>
            <p:cNvGrpSpPr>
              <a:grpSpLocks/>
            </p:cNvGrpSpPr>
            <p:nvPr/>
          </p:nvGrpSpPr>
          <p:grpSpPr bwMode="auto">
            <a:xfrm>
              <a:off x="8640835" y="951320"/>
              <a:ext cx="2675534" cy="1975365"/>
              <a:chOff x="8823860" y="2583969"/>
              <a:chExt cx="2675534" cy="1975365"/>
            </a:xfrm>
          </p:grpSpPr>
          <p:grpSp>
            <p:nvGrpSpPr>
              <p:cNvPr id="60427" name="组合 33"/>
              <p:cNvGrpSpPr>
                <a:grpSpLocks/>
              </p:cNvGrpSpPr>
              <p:nvPr/>
            </p:nvGrpSpPr>
            <p:grpSpPr bwMode="auto">
              <a:xfrm>
                <a:off x="8870550" y="2684565"/>
                <a:ext cx="2478458" cy="1783690"/>
                <a:chOff x="1291774" y="1675790"/>
                <a:chExt cx="3357984" cy="2576780"/>
              </a:xfrm>
            </p:grpSpPr>
            <p:sp>
              <p:nvSpPr>
                <p:cNvPr id="74" name="椭圆 73"/>
                <p:cNvSpPr/>
                <p:nvPr/>
              </p:nvSpPr>
              <p:spPr>
                <a:xfrm>
                  <a:off x="1778005" y="2192387"/>
                  <a:ext cx="184964" cy="19951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5" name="椭圆 74"/>
                <p:cNvSpPr/>
                <p:nvPr/>
              </p:nvSpPr>
              <p:spPr>
                <a:xfrm>
                  <a:off x="1412379" y="2488217"/>
                  <a:ext cx="184964" cy="19951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6" name="椭圆 75"/>
                <p:cNvSpPr/>
                <p:nvPr/>
              </p:nvSpPr>
              <p:spPr>
                <a:xfrm>
                  <a:off x="1291938" y="2956038"/>
                  <a:ext cx="184964" cy="19951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7" name="椭圆 76"/>
                <p:cNvSpPr/>
                <p:nvPr/>
              </p:nvSpPr>
              <p:spPr>
                <a:xfrm>
                  <a:off x="4025530" y="2696901"/>
                  <a:ext cx="184964" cy="19951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8" name="椭圆 77"/>
                <p:cNvSpPr/>
                <p:nvPr/>
              </p:nvSpPr>
              <p:spPr>
                <a:xfrm>
                  <a:off x="1646811" y="3261039"/>
                  <a:ext cx="184964" cy="19951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9" name="椭圆 78"/>
                <p:cNvSpPr/>
                <p:nvPr/>
              </p:nvSpPr>
              <p:spPr>
                <a:xfrm>
                  <a:off x="1444641" y="3627958"/>
                  <a:ext cx="184964" cy="1972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80" name="椭圆 79"/>
                <p:cNvSpPr/>
                <p:nvPr/>
              </p:nvSpPr>
              <p:spPr>
                <a:xfrm>
                  <a:off x="2399570" y="3428447"/>
                  <a:ext cx="184964" cy="19951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81" name="椭圆 80"/>
                <p:cNvSpPr/>
                <p:nvPr/>
              </p:nvSpPr>
              <p:spPr>
                <a:xfrm>
                  <a:off x="2233962" y="3845817"/>
                  <a:ext cx="184964" cy="21556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82" name="椭圆 81"/>
                <p:cNvSpPr/>
                <p:nvPr/>
              </p:nvSpPr>
              <p:spPr>
                <a:xfrm>
                  <a:off x="2784552" y="3627958"/>
                  <a:ext cx="184964" cy="1972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83" name="椭圆 82"/>
                <p:cNvSpPr/>
                <p:nvPr/>
              </p:nvSpPr>
              <p:spPr>
                <a:xfrm>
                  <a:off x="2289882" y="2795511"/>
                  <a:ext cx="184964" cy="19951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84" name="椭圆 83"/>
                <p:cNvSpPr/>
                <p:nvPr/>
              </p:nvSpPr>
              <p:spPr>
                <a:xfrm>
                  <a:off x="4356744" y="3254160"/>
                  <a:ext cx="184964" cy="1972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85" name="椭圆 84"/>
                <p:cNvSpPr/>
                <p:nvPr/>
              </p:nvSpPr>
              <p:spPr>
                <a:xfrm>
                  <a:off x="3933047" y="3155550"/>
                  <a:ext cx="184964" cy="1972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86" name="椭圆 85"/>
                <p:cNvSpPr/>
                <p:nvPr/>
              </p:nvSpPr>
              <p:spPr>
                <a:xfrm>
                  <a:off x="4025530" y="3955893"/>
                  <a:ext cx="184964" cy="21785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87" name="椭圆 86"/>
                <p:cNvSpPr/>
                <p:nvPr/>
              </p:nvSpPr>
              <p:spPr>
                <a:xfrm>
                  <a:off x="3399664" y="3841231"/>
                  <a:ext cx="184964" cy="21785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88" name="椭圆 87"/>
                <p:cNvSpPr/>
                <p:nvPr/>
              </p:nvSpPr>
              <p:spPr>
                <a:xfrm>
                  <a:off x="2724331" y="4075142"/>
                  <a:ext cx="184964" cy="1972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89" name="椭圆 88"/>
                <p:cNvSpPr/>
                <p:nvPr/>
              </p:nvSpPr>
              <p:spPr>
                <a:xfrm>
                  <a:off x="3584627" y="2758819"/>
                  <a:ext cx="184964" cy="1972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90" name="椭圆 89"/>
                <p:cNvSpPr/>
                <p:nvPr/>
              </p:nvSpPr>
              <p:spPr>
                <a:xfrm>
                  <a:off x="3008229" y="2577652"/>
                  <a:ext cx="187115" cy="1972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91" name="椭圆 90"/>
                <p:cNvSpPr/>
                <p:nvPr/>
              </p:nvSpPr>
              <p:spPr>
                <a:xfrm>
                  <a:off x="4464281" y="2378141"/>
                  <a:ext cx="184964" cy="19951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92" name="椭圆 91"/>
                <p:cNvSpPr/>
                <p:nvPr/>
              </p:nvSpPr>
              <p:spPr>
                <a:xfrm>
                  <a:off x="3769591" y="1655768"/>
                  <a:ext cx="184964" cy="1972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93" name="椭圆 92"/>
                <p:cNvSpPr/>
                <p:nvPr/>
              </p:nvSpPr>
              <p:spPr>
                <a:xfrm>
                  <a:off x="3399664" y="1990582"/>
                  <a:ext cx="184964" cy="21556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94" name="椭圆 93"/>
                <p:cNvSpPr/>
                <p:nvPr/>
              </p:nvSpPr>
              <p:spPr>
                <a:xfrm>
                  <a:off x="4356744" y="1990582"/>
                  <a:ext cx="184964" cy="21785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68" name="流程图: 或者 34"/>
              <p:cNvSpPr/>
              <p:nvPr/>
            </p:nvSpPr>
            <p:spPr>
              <a:xfrm>
                <a:off x="9189742" y="3399333"/>
                <a:ext cx="212714" cy="236525"/>
              </a:xfrm>
              <a:prstGeom prst="flowChartOr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9" name="流程图: 或者 35"/>
              <p:cNvSpPr/>
              <p:nvPr/>
            </p:nvSpPr>
            <p:spPr>
              <a:xfrm>
                <a:off x="10775571" y="3185030"/>
                <a:ext cx="212714" cy="236526"/>
              </a:xfrm>
              <a:prstGeom prst="flowChartOr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0" name="流程图: 或者 36"/>
              <p:cNvSpPr/>
              <p:nvPr/>
            </p:nvSpPr>
            <p:spPr>
              <a:xfrm>
                <a:off x="10121555" y="4143833"/>
                <a:ext cx="212714" cy="236526"/>
              </a:xfrm>
              <a:prstGeom prst="flowChartOr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1" name="任意多边形 37"/>
              <p:cNvSpPr/>
              <p:nvPr/>
            </p:nvSpPr>
            <p:spPr>
              <a:xfrm>
                <a:off x="8824636" y="2970729"/>
                <a:ext cx="1039758" cy="1314385"/>
              </a:xfrm>
              <a:custGeom>
                <a:avLst/>
                <a:gdLst>
                  <a:gd name="connsiteX0" fmla="*/ 381100 w 1040348"/>
                  <a:gd name="connsiteY0" fmla="*/ 525 h 1313168"/>
                  <a:gd name="connsiteX1" fmla="*/ 106780 w 1040348"/>
                  <a:gd name="connsiteY1" fmla="*/ 213885 h 1313168"/>
                  <a:gd name="connsiteX2" fmla="*/ 100 w 1040348"/>
                  <a:gd name="connsiteY2" fmla="*/ 899685 h 1313168"/>
                  <a:gd name="connsiteX3" fmla="*/ 122020 w 1040348"/>
                  <a:gd name="connsiteY3" fmla="*/ 1311165 h 1313168"/>
                  <a:gd name="connsiteX4" fmla="*/ 579220 w 1040348"/>
                  <a:gd name="connsiteY4" fmla="*/ 1036845 h 1313168"/>
                  <a:gd name="connsiteX5" fmla="*/ 1036420 w 1040348"/>
                  <a:gd name="connsiteY5" fmla="*/ 594885 h 1313168"/>
                  <a:gd name="connsiteX6" fmla="*/ 777340 w 1040348"/>
                  <a:gd name="connsiteY6" fmla="*/ 168165 h 1313168"/>
                  <a:gd name="connsiteX7" fmla="*/ 381100 w 1040348"/>
                  <a:gd name="connsiteY7" fmla="*/ 525 h 1313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0348" h="1313168">
                    <a:moveTo>
                      <a:pt x="381100" y="525"/>
                    </a:moveTo>
                    <a:cubicBezTo>
                      <a:pt x="269340" y="8145"/>
                      <a:pt x="170280" y="64025"/>
                      <a:pt x="106780" y="213885"/>
                    </a:cubicBezTo>
                    <a:cubicBezTo>
                      <a:pt x="43280" y="363745"/>
                      <a:pt x="-2440" y="716805"/>
                      <a:pt x="100" y="899685"/>
                    </a:cubicBezTo>
                    <a:cubicBezTo>
                      <a:pt x="2640" y="1082565"/>
                      <a:pt x="25500" y="1288305"/>
                      <a:pt x="122020" y="1311165"/>
                    </a:cubicBezTo>
                    <a:cubicBezTo>
                      <a:pt x="218540" y="1334025"/>
                      <a:pt x="426820" y="1156225"/>
                      <a:pt x="579220" y="1036845"/>
                    </a:cubicBezTo>
                    <a:cubicBezTo>
                      <a:pt x="731620" y="917465"/>
                      <a:pt x="1003400" y="739665"/>
                      <a:pt x="1036420" y="594885"/>
                    </a:cubicBezTo>
                    <a:cubicBezTo>
                      <a:pt x="1069440" y="450105"/>
                      <a:pt x="886560" y="267225"/>
                      <a:pt x="777340" y="168165"/>
                    </a:cubicBezTo>
                    <a:cubicBezTo>
                      <a:pt x="668120" y="69105"/>
                      <a:pt x="492860" y="-7095"/>
                      <a:pt x="381100" y="525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2" name="任意多边形 38"/>
              <p:cNvSpPr/>
              <p:nvPr/>
            </p:nvSpPr>
            <p:spPr>
              <a:xfrm>
                <a:off x="10019960" y="2583398"/>
                <a:ext cx="1479473" cy="1452490"/>
              </a:xfrm>
              <a:custGeom>
                <a:avLst/>
                <a:gdLst>
                  <a:gd name="connsiteX0" fmla="*/ 23863 w 1480097"/>
                  <a:gd name="connsiteY0" fmla="*/ 814551 h 1451916"/>
                  <a:gd name="connsiteX1" fmla="*/ 465823 w 1480097"/>
                  <a:gd name="connsiteY1" fmla="*/ 1119351 h 1451916"/>
                  <a:gd name="connsiteX2" fmla="*/ 1304023 w 1480097"/>
                  <a:gd name="connsiteY2" fmla="*/ 1439391 h 1451916"/>
                  <a:gd name="connsiteX3" fmla="*/ 1471663 w 1480097"/>
                  <a:gd name="connsiteY3" fmla="*/ 662151 h 1451916"/>
                  <a:gd name="connsiteX4" fmla="*/ 1151623 w 1480097"/>
                  <a:gd name="connsiteY4" fmla="*/ 67791 h 1451916"/>
                  <a:gd name="connsiteX5" fmla="*/ 587743 w 1480097"/>
                  <a:gd name="connsiteY5" fmla="*/ 67791 h 1451916"/>
                  <a:gd name="connsiteX6" fmla="*/ 115303 w 1480097"/>
                  <a:gd name="connsiteY6" fmla="*/ 555471 h 1451916"/>
                  <a:gd name="connsiteX7" fmla="*/ 23863 w 1480097"/>
                  <a:gd name="connsiteY7" fmla="*/ 814551 h 1451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80097" h="1451916">
                    <a:moveTo>
                      <a:pt x="23863" y="814551"/>
                    </a:moveTo>
                    <a:cubicBezTo>
                      <a:pt x="82283" y="908531"/>
                      <a:pt x="252463" y="1015211"/>
                      <a:pt x="465823" y="1119351"/>
                    </a:cubicBezTo>
                    <a:cubicBezTo>
                      <a:pt x="679183" y="1223491"/>
                      <a:pt x="1136383" y="1515591"/>
                      <a:pt x="1304023" y="1439391"/>
                    </a:cubicBezTo>
                    <a:cubicBezTo>
                      <a:pt x="1471663" y="1363191"/>
                      <a:pt x="1497063" y="890751"/>
                      <a:pt x="1471663" y="662151"/>
                    </a:cubicBezTo>
                    <a:cubicBezTo>
                      <a:pt x="1446263" y="433551"/>
                      <a:pt x="1298943" y="166851"/>
                      <a:pt x="1151623" y="67791"/>
                    </a:cubicBezTo>
                    <a:cubicBezTo>
                      <a:pt x="1004303" y="-31269"/>
                      <a:pt x="760463" y="-13489"/>
                      <a:pt x="587743" y="67791"/>
                    </a:cubicBezTo>
                    <a:cubicBezTo>
                      <a:pt x="415023" y="149071"/>
                      <a:pt x="209283" y="428471"/>
                      <a:pt x="115303" y="555471"/>
                    </a:cubicBezTo>
                    <a:cubicBezTo>
                      <a:pt x="21323" y="682471"/>
                      <a:pt x="-34557" y="720571"/>
                      <a:pt x="23863" y="814551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3" name="任意多边形 39"/>
              <p:cNvSpPr/>
              <p:nvPr/>
            </p:nvSpPr>
            <p:spPr>
              <a:xfrm>
                <a:off x="9494526" y="3786663"/>
                <a:ext cx="1723935" cy="773074"/>
              </a:xfrm>
              <a:custGeom>
                <a:avLst/>
                <a:gdLst>
                  <a:gd name="connsiteX0" fmla="*/ 321 w 1723479"/>
                  <a:gd name="connsiteY0" fmla="*/ 495658 h 772552"/>
                  <a:gd name="connsiteX1" fmla="*/ 259401 w 1723479"/>
                  <a:gd name="connsiteY1" fmla="*/ 724258 h 772552"/>
                  <a:gd name="connsiteX2" fmla="*/ 929961 w 1723479"/>
                  <a:gd name="connsiteY2" fmla="*/ 769978 h 772552"/>
                  <a:gd name="connsiteX3" fmla="*/ 1646241 w 1723479"/>
                  <a:gd name="connsiteY3" fmla="*/ 678538 h 772552"/>
                  <a:gd name="connsiteX4" fmla="*/ 1585281 w 1723479"/>
                  <a:gd name="connsiteY4" fmla="*/ 434698 h 772552"/>
                  <a:gd name="connsiteX5" fmla="*/ 594681 w 1723479"/>
                  <a:gd name="connsiteY5" fmla="*/ 114658 h 772552"/>
                  <a:gd name="connsiteX6" fmla="*/ 213681 w 1723479"/>
                  <a:gd name="connsiteY6" fmla="*/ 23218 h 772552"/>
                  <a:gd name="connsiteX7" fmla="*/ 321 w 1723479"/>
                  <a:gd name="connsiteY7" fmla="*/ 495658 h 772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3479" h="772552">
                    <a:moveTo>
                      <a:pt x="321" y="495658"/>
                    </a:moveTo>
                    <a:cubicBezTo>
                      <a:pt x="7941" y="612498"/>
                      <a:pt x="104461" y="678538"/>
                      <a:pt x="259401" y="724258"/>
                    </a:cubicBezTo>
                    <a:cubicBezTo>
                      <a:pt x="414341" y="769978"/>
                      <a:pt x="698821" y="777598"/>
                      <a:pt x="929961" y="769978"/>
                    </a:cubicBezTo>
                    <a:cubicBezTo>
                      <a:pt x="1161101" y="762358"/>
                      <a:pt x="1537021" y="734418"/>
                      <a:pt x="1646241" y="678538"/>
                    </a:cubicBezTo>
                    <a:cubicBezTo>
                      <a:pt x="1755461" y="622658"/>
                      <a:pt x="1760541" y="528678"/>
                      <a:pt x="1585281" y="434698"/>
                    </a:cubicBezTo>
                    <a:cubicBezTo>
                      <a:pt x="1410021" y="340718"/>
                      <a:pt x="823281" y="183238"/>
                      <a:pt x="594681" y="114658"/>
                    </a:cubicBezTo>
                    <a:cubicBezTo>
                      <a:pt x="366081" y="46078"/>
                      <a:pt x="305121" y="-42822"/>
                      <a:pt x="213681" y="23218"/>
                    </a:cubicBezTo>
                    <a:cubicBezTo>
                      <a:pt x="122241" y="89258"/>
                      <a:pt x="-7299" y="378818"/>
                      <a:pt x="321" y="495658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66" name="矩形 65"/>
            <p:cNvSpPr/>
            <p:nvPr/>
          </p:nvSpPr>
          <p:spPr>
            <a:xfrm>
              <a:off x="8306665" y="823755"/>
              <a:ext cx="3324051" cy="2268424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95" name="右箭头 94"/>
          <p:cNvSpPr/>
          <p:nvPr/>
        </p:nvSpPr>
        <p:spPr>
          <a:xfrm>
            <a:off x="4806950" y="2825750"/>
            <a:ext cx="477838" cy="306388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9" name="圆角右箭头 98"/>
          <p:cNvSpPr/>
          <p:nvPr/>
        </p:nvSpPr>
        <p:spPr>
          <a:xfrm rot="10800000">
            <a:off x="7637463" y="4106863"/>
            <a:ext cx="1033462" cy="2112962"/>
          </a:xfrm>
          <a:prstGeom prst="bent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文本聚类</a:t>
            </a:r>
            <a:r>
              <a:rPr lang="en-US" altLang="zh-CN"/>
              <a:t>——K-means</a:t>
            </a:r>
            <a:r>
              <a:rPr lang="zh-CN" altLang="en-US"/>
              <a:t>实例</a:t>
            </a:r>
          </a:p>
        </p:txBody>
      </p:sp>
      <p:sp>
        <p:nvSpPr>
          <p:cNvPr id="60424" name="矩形 100"/>
          <p:cNvSpPr>
            <a:spLocks noChangeArrowheads="1"/>
          </p:cNvSpPr>
          <p:nvPr/>
        </p:nvSpPr>
        <p:spPr bwMode="auto">
          <a:xfrm>
            <a:off x="409575" y="4802188"/>
            <a:ext cx="42719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/>
              <a:t>将</a:t>
            </a:r>
            <a:r>
              <a:rPr kumimoji="1" lang="en-US" altLang="zh-CN" sz="2400"/>
              <a:t>200</a:t>
            </a:r>
            <a:r>
              <a:rPr kumimoji="1" lang="zh-CN" altLang="en-US" sz="2400"/>
              <a:t>份论文集合聚成</a:t>
            </a:r>
            <a:r>
              <a:rPr kumimoji="1" lang="en-US" altLang="zh-CN" sz="2400"/>
              <a:t>3</a:t>
            </a:r>
            <a:r>
              <a:rPr kumimoji="1" lang="zh-CN" altLang="en-US" sz="2400"/>
              <a:t>类</a:t>
            </a:r>
            <a:endParaRPr kumimoji="1" lang="en-US" altLang="zh-CN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/>
              <a:t>在每类找出几个代表性的词，</a:t>
            </a:r>
            <a:endParaRPr kumimoji="1" lang="en-US" altLang="zh-CN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/>
              <a:t>贴上标签</a:t>
            </a:r>
            <a:endParaRPr kumimoji="1" lang="en-US" altLang="zh-CN" sz="2400"/>
          </a:p>
        </p:txBody>
      </p:sp>
    </p:spTree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1" name="组合 3"/>
          <p:cNvGrpSpPr>
            <a:grpSpLocks/>
          </p:cNvGrpSpPr>
          <p:nvPr/>
        </p:nvGrpSpPr>
        <p:grpSpPr bwMode="auto">
          <a:xfrm>
            <a:off x="835025" y="1938338"/>
            <a:ext cx="2889250" cy="2078037"/>
            <a:chOff x="674685" y="2603959"/>
            <a:chExt cx="2888355" cy="2078507"/>
          </a:xfrm>
        </p:grpSpPr>
        <p:grpSp>
          <p:nvGrpSpPr>
            <p:cNvPr id="61507" name="组合 4"/>
            <p:cNvGrpSpPr>
              <a:grpSpLocks/>
            </p:cNvGrpSpPr>
            <p:nvPr/>
          </p:nvGrpSpPr>
          <p:grpSpPr bwMode="auto">
            <a:xfrm>
              <a:off x="944286" y="2758411"/>
              <a:ext cx="2478458" cy="1783690"/>
              <a:chOff x="1291774" y="1675790"/>
              <a:chExt cx="3357984" cy="2576780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1777974" y="2193585"/>
                <a:ext cx="184916" cy="19956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412442" y="2489495"/>
                <a:ext cx="184916" cy="19727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292031" y="2957446"/>
                <a:ext cx="184916" cy="19727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027069" y="2698237"/>
                <a:ext cx="184916" cy="19727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1646813" y="3262530"/>
                <a:ext cx="184916" cy="19727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444695" y="3627257"/>
                <a:ext cx="184916" cy="1995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2399378" y="3429984"/>
                <a:ext cx="184916" cy="19727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2233813" y="3845175"/>
                <a:ext cx="187067" cy="19727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2784261" y="3627257"/>
                <a:ext cx="184916" cy="1995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2289718" y="2796874"/>
                <a:ext cx="187067" cy="19727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358198" y="3253355"/>
                <a:ext cx="184916" cy="19956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3934612" y="3154719"/>
                <a:ext cx="184916" cy="1995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4027069" y="3955281"/>
                <a:ext cx="184916" cy="19956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3399215" y="3842882"/>
                <a:ext cx="187067" cy="19727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2724056" y="4056211"/>
                <a:ext cx="187067" cy="19727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3586282" y="2757878"/>
                <a:ext cx="184916" cy="19956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3010031" y="2576662"/>
                <a:ext cx="184916" cy="1995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4465707" y="2379389"/>
                <a:ext cx="184916" cy="19727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771198" y="1675169"/>
                <a:ext cx="184916" cy="19727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3399215" y="2010074"/>
                <a:ext cx="187067" cy="19727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4358198" y="2010074"/>
                <a:ext cx="184916" cy="19727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6" name="任意多边形 5"/>
            <p:cNvSpPr/>
            <p:nvPr/>
          </p:nvSpPr>
          <p:spPr>
            <a:xfrm>
              <a:off x="674685" y="2896125"/>
              <a:ext cx="1369589" cy="1678367"/>
            </a:xfrm>
            <a:custGeom>
              <a:avLst/>
              <a:gdLst>
                <a:gd name="connsiteX0" fmla="*/ 605475 w 1369544"/>
                <a:gd name="connsiteY0" fmla="*/ 83208 h 1853162"/>
                <a:gd name="connsiteX1" fmla="*/ 11115 w 1369544"/>
                <a:gd name="connsiteY1" fmla="*/ 1332888 h 1853162"/>
                <a:gd name="connsiteX2" fmla="*/ 1169355 w 1369544"/>
                <a:gd name="connsiteY2" fmla="*/ 1835808 h 1853162"/>
                <a:gd name="connsiteX3" fmla="*/ 1352235 w 1369544"/>
                <a:gd name="connsiteY3" fmla="*/ 769008 h 1853162"/>
                <a:gd name="connsiteX4" fmla="*/ 971235 w 1369544"/>
                <a:gd name="connsiteY4" fmla="*/ 189888 h 1853162"/>
                <a:gd name="connsiteX5" fmla="*/ 605475 w 1369544"/>
                <a:gd name="connsiteY5" fmla="*/ 83208 h 18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544" h="1853162">
                  <a:moveTo>
                    <a:pt x="605475" y="83208"/>
                  </a:moveTo>
                  <a:cubicBezTo>
                    <a:pt x="445455" y="273708"/>
                    <a:pt x="-82865" y="1040788"/>
                    <a:pt x="11115" y="1332888"/>
                  </a:cubicBezTo>
                  <a:cubicBezTo>
                    <a:pt x="105095" y="1624988"/>
                    <a:pt x="945835" y="1929788"/>
                    <a:pt x="1169355" y="1835808"/>
                  </a:cubicBezTo>
                  <a:cubicBezTo>
                    <a:pt x="1392875" y="1741828"/>
                    <a:pt x="1385255" y="1043328"/>
                    <a:pt x="1352235" y="769008"/>
                  </a:cubicBezTo>
                  <a:cubicBezTo>
                    <a:pt x="1319215" y="494688"/>
                    <a:pt x="1088075" y="306728"/>
                    <a:pt x="971235" y="189888"/>
                  </a:cubicBezTo>
                  <a:cubicBezTo>
                    <a:pt x="854395" y="73048"/>
                    <a:pt x="765495" y="-107292"/>
                    <a:pt x="605475" y="83208"/>
                  </a:cubicBezTo>
                  <a:close/>
                </a:path>
              </a:pathLst>
            </a:custGeom>
            <a:noFill/>
            <a:ln w="28575"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888747" y="3664649"/>
              <a:ext cx="1674293" cy="1017817"/>
            </a:xfrm>
            <a:custGeom>
              <a:avLst/>
              <a:gdLst>
                <a:gd name="connsiteX0" fmla="*/ 30824 w 1673624"/>
                <a:gd name="connsiteY0" fmla="*/ 816657 h 1018563"/>
                <a:gd name="connsiteX1" fmla="*/ 167984 w 1673624"/>
                <a:gd name="connsiteY1" fmla="*/ 1014777 h 1018563"/>
                <a:gd name="connsiteX2" fmla="*/ 1463384 w 1673624"/>
                <a:gd name="connsiteY2" fmla="*/ 877617 h 1018563"/>
                <a:gd name="connsiteX3" fmla="*/ 1631024 w 1673624"/>
                <a:gd name="connsiteY3" fmla="*/ 130857 h 1018563"/>
                <a:gd name="connsiteX4" fmla="*/ 1036664 w 1673624"/>
                <a:gd name="connsiteY4" fmla="*/ 8937 h 1018563"/>
                <a:gd name="connsiteX5" fmla="*/ 305144 w 1673624"/>
                <a:gd name="connsiteY5" fmla="*/ 237537 h 1018563"/>
                <a:gd name="connsiteX6" fmla="*/ 30824 w 1673624"/>
                <a:gd name="connsiteY6" fmla="*/ 816657 h 101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3624" h="1018563">
                  <a:moveTo>
                    <a:pt x="30824" y="816657"/>
                  </a:moveTo>
                  <a:cubicBezTo>
                    <a:pt x="7964" y="946197"/>
                    <a:pt x="-70776" y="1004617"/>
                    <a:pt x="167984" y="1014777"/>
                  </a:cubicBezTo>
                  <a:cubicBezTo>
                    <a:pt x="406744" y="1024937"/>
                    <a:pt x="1219544" y="1024937"/>
                    <a:pt x="1463384" y="877617"/>
                  </a:cubicBezTo>
                  <a:cubicBezTo>
                    <a:pt x="1707224" y="730297"/>
                    <a:pt x="1702144" y="275637"/>
                    <a:pt x="1631024" y="130857"/>
                  </a:cubicBezTo>
                  <a:cubicBezTo>
                    <a:pt x="1559904" y="-13923"/>
                    <a:pt x="1257644" y="-8843"/>
                    <a:pt x="1036664" y="8937"/>
                  </a:cubicBezTo>
                  <a:cubicBezTo>
                    <a:pt x="815684" y="26717"/>
                    <a:pt x="475324" y="97837"/>
                    <a:pt x="305144" y="237537"/>
                  </a:cubicBezTo>
                  <a:cubicBezTo>
                    <a:pt x="134964" y="377237"/>
                    <a:pt x="53684" y="687117"/>
                    <a:pt x="30824" y="816657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2131559" y="2603959"/>
              <a:ext cx="1420373" cy="1073393"/>
            </a:xfrm>
            <a:custGeom>
              <a:avLst/>
              <a:gdLst>
                <a:gd name="connsiteX0" fmla="*/ 93345 w 1420331"/>
                <a:gd name="connsiteY0" fmla="*/ 520241 h 1073893"/>
                <a:gd name="connsiteX1" fmla="*/ 17145 w 1420331"/>
                <a:gd name="connsiteY1" fmla="*/ 886001 h 1073893"/>
                <a:gd name="connsiteX2" fmla="*/ 321945 w 1420331"/>
                <a:gd name="connsiteY2" fmla="*/ 1068881 h 1073893"/>
                <a:gd name="connsiteX3" fmla="*/ 1053465 w 1420331"/>
                <a:gd name="connsiteY3" fmla="*/ 992681 h 1073893"/>
                <a:gd name="connsiteX4" fmla="*/ 1419225 w 1420331"/>
                <a:gd name="connsiteY4" fmla="*/ 687881 h 1073893"/>
                <a:gd name="connsiteX5" fmla="*/ 1144905 w 1420331"/>
                <a:gd name="connsiteY5" fmla="*/ 169721 h 1073893"/>
                <a:gd name="connsiteX6" fmla="*/ 550545 w 1420331"/>
                <a:gd name="connsiteY6" fmla="*/ 17321 h 1073893"/>
                <a:gd name="connsiteX7" fmla="*/ 93345 w 1420331"/>
                <a:gd name="connsiteY7" fmla="*/ 520241 h 107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331" h="1073893">
                  <a:moveTo>
                    <a:pt x="93345" y="520241"/>
                  </a:moveTo>
                  <a:cubicBezTo>
                    <a:pt x="4445" y="665021"/>
                    <a:pt x="-20955" y="794561"/>
                    <a:pt x="17145" y="886001"/>
                  </a:cubicBezTo>
                  <a:cubicBezTo>
                    <a:pt x="55245" y="977441"/>
                    <a:pt x="149225" y="1051101"/>
                    <a:pt x="321945" y="1068881"/>
                  </a:cubicBezTo>
                  <a:cubicBezTo>
                    <a:pt x="494665" y="1086661"/>
                    <a:pt x="870585" y="1056181"/>
                    <a:pt x="1053465" y="992681"/>
                  </a:cubicBezTo>
                  <a:cubicBezTo>
                    <a:pt x="1236345" y="929181"/>
                    <a:pt x="1403985" y="825041"/>
                    <a:pt x="1419225" y="687881"/>
                  </a:cubicBezTo>
                  <a:cubicBezTo>
                    <a:pt x="1434465" y="550721"/>
                    <a:pt x="1289685" y="281481"/>
                    <a:pt x="1144905" y="169721"/>
                  </a:cubicBezTo>
                  <a:cubicBezTo>
                    <a:pt x="1000125" y="57961"/>
                    <a:pt x="720725" y="-41099"/>
                    <a:pt x="550545" y="17321"/>
                  </a:cubicBezTo>
                  <a:cubicBezTo>
                    <a:pt x="380365" y="75741"/>
                    <a:pt x="182245" y="375461"/>
                    <a:pt x="93345" y="520241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流程图: 或者 8"/>
            <p:cNvSpPr/>
            <p:nvPr/>
          </p:nvSpPr>
          <p:spPr>
            <a:xfrm>
              <a:off x="1174593" y="3809144"/>
              <a:ext cx="212659" cy="236591"/>
            </a:xfrm>
            <a:prstGeom prst="flowChar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" name="流程图: 或者 9"/>
            <p:cNvSpPr/>
            <p:nvPr/>
          </p:nvSpPr>
          <p:spPr>
            <a:xfrm>
              <a:off x="2866344" y="4250568"/>
              <a:ext cx="212659" cy="236591"/>
            </a:xfrm>
            <a:prstGeom prst="flowChar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流程图: 或者 10"/>
            <p:cNvSpPr/>
            <p:nvPr/>
          </p:nvSpPr>
          <p:spPr>
            <a:xfrm>
              <a:off x="2499744" y="2943761"/>
              <a:ext cx="212659" cy="236590"/>
            </a:xfrm>
            <a:prstGeom prst="flowChar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684213" y="1822450"/>
            <a:ext cx="3346450" cy="2314575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61443" name="组合 62"/>
          <p:cNvGrpSpPr>
            <a:grpSpLocks/>
          </p:cNvGrpSpPr>
          <p:nvPr/>
        </p:nvGrpSpPr>
        <p:grpSpPr bwMode="auto">
          <a:xfrm>
            <a:off x="4508500" y="1816100"/>
            <a:ext cx="3390900" cy="2273300"/>
            <a:chOff x="4376263" y="2359493"/>
            <a:chExt cx="3390502" cy="2273334"/>
          </a:xfrm>
        </p:grpSpPr>
        <p:grpSp>
          <p:nvGrpSpPr>
            <p:cNvPr id="61478" name="组合 63"/>
            <p:cNvGrpSpPr>
              <a:grpSpLocks/>
            </p:cNvGrpSpPr>
            <p:nvPr/>
          </p:nvGrpSpPr>
          <p:grpSpPr bwMode="auto">
            <a:xfrm>
              <a:off x="4828741" y="2583216"/>
              <a:ext cx="2478458" cy="1783690"/>
              <a:chOff x="1291774" y="1675790"/>
              <a:chExt cx="3357984" cy="2576780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1777684" y="2194267"/>
                <a:ext cx="184952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1412082" y="2490114"/>
                <a:ext cx="184952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1291648" y="2955673"/>
                <a:ext cx="184952" cy="19952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025061" y="2696519"/>
                <a:ext cx="184952" cy="19952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646496" y="3260694"/>
                <a:ext cx="184952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1444340" y="3625344"/>
                <a:ext cx="184952" cy="19952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2252966" y="3363897"/>
                <a:ext cx="184952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2233611" y="3843215"/>
                <a:ext cx="184952" cy="19952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2784165" y="3625344"/>
                <a:ext cx="184952" cy="19952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2289527" y="2795136"/>
                <a:ext cx="184952" cy="19952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4356253" y="3253814"/>
                <a:ext cx="184952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3932586" y="3155198"/>
                <a:ext cx="184952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4025061" y="3953298"/>
                <a:ext cx="184952" cy="19952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3399237" y="3840922"/>
                <a:ext cx="184952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2723948" y="4054207"/>
                <a:ext cx="184952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3584188" y="2758441"/>
                <a:ext cx="184952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3007827" y="2577263"/>
                <a:ext cx="187102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4463784" y="2380031"/>
                <a:ext cx="184952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3769140" y="1675960"/>
                <a:ext cx="184952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3399237" y="2010796"/>
                <a:ext cx="184952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4356253" y="2010796"/>
                <a:ext cx="184952" cy="1972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36" name="流程图: 或者 64"/>
            <p:cNvSpPr/>
            <p:nvPr/>
          </p:nvSpPr>
          <p:spPr>
            <a:xfrm>
              <a:off x="5198491" y="3380271"/>
              <a:ext cx="211113" cy="236541"/>
            </a:xfrm>
            <a:prstGeom prst="flowChar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7" name="任意多边形 65"/>
            <p:cNvSpPr/>
            <p:nvPr/>
          </p:nvSpPr>
          <p:spPr>
            <a:xfrm>
              <a:off x="4688964" y="2786537"/>
              <a:ext cx="1158739" cy="1384321"/>
            </a:xfrm>
            <a:custGeom>
              <a:avLst/>
              <a:gdLst>
                <a:gd name="connsiteX0" fmla="*/ 568888 w 1218053"/>
                <a:gd name="connsiteY0" fmla="*/ 2032 h 1423363"/>
                <a:gd name="connsiteX1" fmla="*/ 843208 w 1218053"/>
                <a:gd name="connsiteY1" fmla="*/ 200152 h 1423363"/>
                <a:gd name="connsiteX2" fmla="*/ 1117528 w 1218053"/>
                <a:gd name="connsiteY2" fmla="*/ 687832 h 1423363"/>
                <a:gd name="connsiteX3" fmla="*/ 1148008 w 1218053"/>
                <a:gd name="connsiteY3" fmla="*/ 1190752 h 1423363"/>
                <a:gd name="connsiteX4" fmla="*/ 218368 w 1218053"/>
                <a:gd name="connsiteY4" fmla="*/ 1373632 h 1423363"/>
                <a:gd name="connsiteX5" fmla="*/ 20248 w 1218053"/>
                <a:gd name="connsiteY5" fmla="*/ 306832 h 1423363"/>
                <a:gd name="connsiteX6" fmla="*/ 568888 w 1218053"/>
                <a:gd name="connsiteY6" fmla="*/ 2032 h 142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8053" h="1423363">
                  <a:moveTo>
                    <a:pt x="568888" y="2032"/>
                  </a:moveTo>
                  <a:cubicBezTo>
                    <a:pt x="706048" y="-15748"/>
                    <a:pt x="751768" y="85852"/>
                    <a:pt x="843208" y="200152"/>
                  </a:cubicBezTo>
                  <a:cubicBezTo>
                    <a:pt x="934648" y="314452"/>
                    <a:pt x="1066728" y="522732"/>
                    <a:pt x="1117528" y="687832"/>
                  </a:cubicBezTo>
                  <a:cubicBezTo>
                    <a:pt x="1168328" y="852932"/>
                    <a:pt x="1297868" y="1076452"/>
                    <a:pt x="1148008" y="1190752"/>
                  </a:cubicBezTo>
                  <a:cubicBezTo>
                    <a:pt x="998148" y="1305052"/>
                    <a:pt x="406328" y="1520952"/>
                    <a:pt x="218368" y="1373632"/>
                  </a:cubicBezTo>
                  <a:cubicBezTo>
                    <a:pt x="30408" y="1226312"/>
                    <a:pt x="-38172" y="532892"/>
                    <a:pt x="20248" y="306832"/>
                  </a:cubicBezTo>
                  <a:cubicBezTo>
                    <a:pt x="78668" y="80772"/>
                    <a:pt x="431728" y="19812"/>
                    <a:pt x="568888" y="2032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8" name="任意多边形 66"/>
            <p:cNvSpPr/>
            <p:nvPr/>
          </p:nvSpPr>
          <p:spPr>
            <a:xfrm>
              <a:off x="5411192" y="3883516"/>
              <a:ext cx="1696839" cy="627072"/>
            </a:xfrm>
            <a:custGeom>
              <a:avLst/>
              <a:gdLst>
                <a:gd name="connsiteX0" fmla="*/ 89487 w 1696088"/>
                <a:gd name="connsiteY0" fmla="*/ 245318 h 626558"/>
                <a:gd name="connsiteX1" fmla="*/ 74247 w 1696088"/>
                <a:gd name="connsiteY1" fmla="*/ 443438 h 626558"/>
                <a:gd name="connsiteX2" fmla="*/ 836247 w 1696088"/>
                <a:gd name="connsiteY2" fmla="*/ 626318 h 626558"/>
                <a:gd name="connsiteX3" fmla="*/ 1628727 w 1696088"/>
                <a:gd name="connsiteY3" fmla="*/ 473918 h 626558"/>
                <a:gd name="connsiteX4" fmla="*/ 1537287 w 1696088"/>
                <a:gd name="connsiteY4" fmla="*/ 138638 h 626558"/>
                <a:gd name="connsiteX5" fmla="*/ 607647 w 1696088"/>
                <a:gd name="connsiteY5" fmla="*/ 1478 h 626558"/>
                <a:gd name="connsiteX6" fmla="*/ 89487 w 1696088"/>
                <a:gd name="connsiteY6" fmla="*/ 245318 h 62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6088" h="626558">
                  <a:moveTo>
                    <a:pt x="89487" y="245318"/>
                  </a:moveTo>
                  <a:cubicBezTo>
                    <a:pt x="587" y="318978"/>
                    <a:pt x="-50213" y="379938"/>
                    <a:pt x="74247" y="443438"/>
                  </a:cubicBezTo>
                  <a:cubicBezTo>
                    <a:pt x="198707" y="506938"/>
                    <a:pt x="577167" y="621238"/>
                    <a:pt x="836247" y="626318"/>
                  </a:cubicBezTo>
                  <a:cubicBezTo>
                    <a:pt x="1095327" y="631398"/>
                    <a:pt x="1511887" y="555198"/>
                    <a:pt x="1628727" y="473918"/>
                  </a:cubicBezTo>
                  <a:cubicBezTo>
                    <a:pt x="1745567" y="392638"/>
                    <a:pt x="1707467" y="217378"/>
                    <a:pt x="1537287" y="138638"/>
                  </a:cubicBezTo>
                  <a:cubicBezTo>
                    <a:pt x="1367107" y="59898"/>
                    <a:pt x="843867" y="-11222"/>
                    <a:pt x="607647" y="1478"/>
                  </a:cubicBezTo>
                  <a:cubicBezTo>
                    <a:pt x="371427" y="14178"/>
                    <a:pt x="178387" y="171658"/>
                    <a:pt x="89487" y="245318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9" name="任意多边形 67"/>
            <p:cNvSpPr/>
            <p:nvPr/>
          </p:nvSpPr>
          <p:spPr>
            <a:xfrm>
              <a:off x="5987387" y="2483320"/>
              <a:ext cx="1434932" cy="1462110"/>
            </a:xfrm>
            <a:custGeom>
              <a:avLst/>
              <a:gdLst>
                <a:gd name="connsiteX0" fmla="*/ 763603 w 1435544"/>
                <a:gd name="connsiteY0" fmla="*/ 1311453 h 1462664"/>
                <a:gd name="connsiteX1" fmla="*/ 1236043 w 1435544"/>
                <a:gd name="connsiteY1" fmla="*/ 1448613 h 1462664"/>
                <a:gd name="connsiteX2" fmla="*/ 1434163 w 1435544"/>
                <a:gd name="connsiteY2" fmla="*/ 1037133 h 1462664"/>
                <a:gd name="connsiteX3" fmla="*/ 1281763 w 1435544"/>
                <a:gd name="connsiteY3" fmla="*/ 229413 h 1462664"/>
                <a:gd name="connsiteX4" fmla="*/ 595963 w 1435544"/>
                <a:gd name="connsiteY4" fmla="*/ 31293 h 1462664"/>
                <a:gd name="connsiteX5" fmla="*/ 1603 w 1435544"/>
                <a:gd name="connsiteY5" fmla="*/ 778053 h 1462664"/>
                <a:gd name="connsiteX6" fmla="*/ 763603 w 1435544"/>
                <a:gd name="connsiteY6" fmla="*/ 1311453 h 146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5544" h="1462664">
                  <a:moveTo>
                    <a:pt x="763603" y="1311453"/>
                  </a:moveTo>
                  <a:cubicBezTo>
                    <a:pt x="969343" y="1423213"/>
                    <a:pt x="1124283" y="1494333"/>
                    <a:pt x="1236043" y="1448613"/>
                  </a:cubicBezTo>
                  <a:cubicBezTo>
                    <a:pt x="1347803" y="1402893"/>
                    <a:pt x="1426543" y="1240333"/>
                    <a:pt x="1434163" y="1037133"/>
                  </a:cubicBezTo>
                  <a:cubicBezTo>
                    <a:pt x="1441783" y="833933"/>
                    <a:pt x="1421463" y="397053"/>
                    <a:pt x="1281763" y="229413"/>
                  </a:cubicBezTo>
                  <a:cubicBezTo>
                    <a:pt x="1142063" y="61773"/>
                    <a:pt x="809323" y="-60147"/>
                    <a:pt x="595963" y="31293"/>
                  </a:cubicBezTo>
                  <a:cubicBezTo>
                    <a:pt x="382603" y="122733"/>
                    <a:pt x="-28877" y="567233"/>
                    <a:pt x="1603" y="778053"/>
                  </a:cubicBezTo>
                  <a:cubicBezTo>
                    <a:pt x="32083" y="988873"/>
                    <a:pt x="557863" y="1199693"/>
                    <a:pt x="763603" y="1311453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0" name="流程图: 或者 68"/>
            <p:cNvSpPr/>
            <p:nvPr/>
          </p:nvSpPr>
          <p:spPr>
            <a:xfrm>
              <a:off x="6203262" y="3947017"/>
              <a:ext cx="212700" cy="236542"/>
            </a:xfrm>
            <a:prstGeom prst="flowChar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1" name="流程图: 或者 69"/>
            <p:cNvSpPr/>
            <p:nvPr/>
          </p:nvSpPr>
          <p:spPr>
            <a:xfrm>
              <a:off x="6615963" y="3031016"/>
              <a:ext cx="212700" cy="236541"/>
            </a:xfrm>
            <a:prstGeom prst="flowChar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376263" y="2359493"/>
              <a:ext cx="3390502" cy="2273334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61444" name="组合 98"/>
          <p:cNvGrpSpPr>
            <a:grpSpLocks/>
          </p:cNvGrpSpPr>
          <p:nvPr/>
        </p:nvGrpSpPr>
        <p:grpSpPr bwMode="auto">
          <a:xfrm>
            <a:off x="3503613" y="4287838"/>
            <a:ext cx="3324225" cy="2268537"/>
            <a:chOff x="8306665" y="823755"/>
            <a:chExt cx="3324051" cy="2268424"/>
          </a:xfrm>
        </p:grpSpPr>
        <p:grpSp>
          <p:nvGrpSpPr>
            <p:cNvPr id="61448" name="组合 32"/>
            <p:cNvGrpSpPr>
              <a:grpSpLocks/>
            </p:cNvGrpSpPr>
            <p:nvPr/>
          </p:nvGrpSpPr>
          <p:grpSpPr bwMode="auto">
            <a:xfrm>
              <a:off x="8640835" y="951320"/>
              <a:ext cx="2675534" cy="1975365"/>
              <a:chOff x="8823860" y="2583969"/>
              <a:chExt cx="2675534" cy="1975365"/>
            </a:xfrm>
          </p:grpSpPr>
          <p:grpSp>
            <p:nvGrpSpPr>
              <p:cNvPr id="61450" name="组合 33"/>
              <p:cNvGrpSpPr>
                <a:grpSpLocks/>
              </p:cNvGrpSpPr>
              <p:nvPr/>
            </p:nvGrpSpPr>
            <p:grpSpPr bwMode="auto">
              <a:xfrm>
                <a:off x="8870550" y="2684565"/>
                <a:ext cx="2478458" cy="1783690"/>
                <a:chOff x="1291774" y="1675790"/>
                <a:chExt cx="3357984" cy="2576780"/>
              </a:xfrm>
            </p:grpSpPr>
            <p:sp>
              <p:nvSpPr>
                <p:cNvPr id="74" name="椭圆 73"/>
                <p:cNvSpPr/>
                <p:nvPr/>
              </p:nvSpPr>
              <p:spPr>
                <a:xfrm>
                  <a:off x="1778005" y="2192387"/>
                  <a:ext cx="184964" cy="19951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5" name="椭圆 74"/>
                <p:cNvSpPr/>
                <p:nvPr/>
              </p:nvSpPr>
              <p:spPr>
                <a:xfrm>
                  <a:off x="1412379" y="2488217"/>
                  <a:ext cx="184964" cy="19951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6" name="椭圆 75"/>
                <p:cNvSpPr/>
                <p:nvPr/>
              </p:nvSpPr>
              <p:spPr>
                <a:xfrm>
                  <a:off x="1291938" y="2956038"/>
                  <a:ext cx="184964" cy="19951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7" name="椭圆 76"/>
                <p:cNvSpPr/>
                <p:nvPr/>
              </p:nvSpPr>
              <p:spPr>
                <a:xfrm>
                  <a:off x="4025528" y="2696901"/>
                  <a:ext cx="184964" cy="19951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8" name="椭圆 77"/>
                <p:cNvSpPr/>
                <p:nvPr/>
              </p:nvSpPr>
              <p:spPr>
                <a:xfrm>
                  <a:off x="1646809" y="3261039"/>
                  <a:ext cx="184964" cy="19951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9" name="椭圆 78"/>
                <p:cNvSpPr/>
                <p:nvPr/>
              </p:nvSpPr>
              <p:spPr>
                <a:xfrm>
                  <a:off x="1444640" y="3627958"/>
                  <a:ext cx="184964" cy="1972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80" name="椭圆 79"/>
                <p:cNvSpPr/>
                <p:nvPr/>
              </p:nvSpPr>
              <p:spPr>
                <a:xfrm>
                  <a:off x="2399569" y="3428447"/>
                  <a:ext cx="184964" cy="19951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81" name="椭圆 80"/>
                <p:cNvSpPr/>
                <p:nvPr/>
              </p:nvSpPr>
              <p:spPr>
                <a:xfrm>
                  <a:off x="2233962" y="3845817"/>
                  <a:ext cx="184964" cy="21556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82" name="椭圆 81"/>
                <p:cNvSpPr/>
                <p:nvPr/>
              </p:nvSpPr>
              <p:spPr>
                <a:xfrm>
                  <a:off x="2784552" y="3627958"/>
                  <a:ext cx="184964" cy="1972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83" name="椭圆 82"/>
                <p:cNvSpPr/>
                <p:nvPr/>
              </p:nvSpPr>
              <p:spPr>
                <a:xfrm>
                  <a:off x="2289882" y="2795511"/>
                  <a:ext cx="184964" cy="19951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84" name="椭圆 83"/>
                <p:cNvSpPr/>
                <p:nvPr/>
              </p:nvSpPr>
              <p:spPr>
                <a:xfrm>
                  <a:off x="4356742" y="3254160"/>
                  <a:ext cx="184964" cy="1972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85" name="椭圆 84"/>
                <p:cNvSpPr/>
                <p:nvPr/>
              </p:nvSpPr>
              <p:spPr>
                <a:xfrm>
                  <a:off x="3933047" y="3155550"/>
                  <a:ext cx="184964" cy="1972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86" name="椭圆 85"/>
                <p:cNvSpPr/>
                <p:nvPr/>
              </p:nvSpPr>
              <p:spPr>
                <a:xfrm>
                  <a:off x="4025528" y="3955893"/>
                  <a:ext cx="184964" cy="21785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87" name="椭圆 86"/>
                <p:cNvSpPr/>
                <p:nvPr/>
              </p:nvSpPr>
              <p:spPr>
                <a:xfrm>
                  <a:off x="3399664" y="3841231"/>
                  <a:ext cx="184964" cy="21785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88" name="椭圆 87"/>
                <p:cNvSpPr/>
                <p:nvPr/>
              </p:nvSpPr>
              <p:spPr>
                <a:xfrm>
                  <a:off x="2724331" y="4075142"/>
                  <a:ext cx="184964" cy="1972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89" name="椭圆 88"/>
                <p:cNvSpPr/>
                <p:nvPr/>
              </p:nvSpPr>
              <p:spPr>
                <a:xfrm>
                  <a:off x="3584627" y="2758819"/>
                  <a:ext cx="184964" cy="1972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90" name="椭圆 89"/>
                <p:cNvSpPr/>
                <p:nvPr/>
              </p:nvSpPr>
              <p:spPr>
                <a:xfrm>
                  <a:off x="3008229" y="2577652"/>
                  <a:ext cx="187114" cy="1972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91" name="椭圆 90"/>
                <p:cNvSpPr/>
                <p:nvPr/>
              </p:nvSpPr>
              <p:spPr>
                <a:xfrm>
                  <a:off x="4464279" y="2378141"/>
                  <a:ext cx="184964" cy="19951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92" name="椭圆 91"/>
                <p:cNvSpPr/>
                <p:nvPr/>
              </p:nvSpPr>
              <p:spPr>
                <a:xfrm>
                  <a:off x="3769591" y="1655768"/>
                  <a:ext cx="184964" cy="1972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93" name="椭圆 92"/>
                <p:cNvSpPr/>
                <p:nvPr/>
              </p:nvSpPr>
              <p:spPr>
                <a:xfrm>
                  <a:off x="3399664" y="1990582"/>
                  <a:ext cx="184964" cy="21556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94" name="椭圆 93"/>
                <p:cNvSpPr/>
                <p:nvPr/>
              </p:nvSpPr>
              <p:spPr>
                <a:xfrm>
                  <a:off x="4356742" y="1990582"/>
                  <a:ext cx="184964" cy="21785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68" name="流程图: 或者 34"/>
              <p:cNvSpPr/>
              <p:nvPr/>
            </p:nvSpPr>
            <p:spPr>
              <a:xfrm>
                <a:off x="9189741" y="3399333"/>
                <a:ext cx="212714" cy="236525"/>
              </a:xfrm>
              <a:prstGeom prst="flowChartOr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9" name="流程图: 或者 35"/>
              <p:cNvSpPr/>
              <p:nvPr/>
            </p:nvSpPr>
            <p:spPr>
              <a:xfrm>
                <a:off x="10775571" y="3185030"/>
                <a:ext cx="212714" cy="236526"/>
              </a:xfrm>
              <a:prstGeom prst="flowChartOr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0" name="流程图: 或者 36"/>
              <p:cNvSpPr/>
              <p:nvPr/>
            </p:nvSpPr>
            <p:spPr>
              <a:xfrm>
                <a:off x="10121555" y="4143833"/>
                <a:ext cx="212714" cy="236526"/>
              </a:xfrm>
              <a:prstGeom prst="flowChartOr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1" name="任意多边形 37"/>
              <p:cNvSpPr/>
              <p:nvPr/>
            </p:nvSpPr>
            <p:spPr>
              <a:xfrm>
                <a:off x="8824635" y="2970729"/>
                <a:ext cx="1039759" cy="1314385"/>
              </a:xfrm>
              <a:custGeom>
                <a:avLst/>
                <a:gdLst>
                  <a:gd name="connsiteX0" fmla="*/ 381100 w 1040348"/>
                  <a:gd name="connsiteY0" fmla="*/ 525 h 1313168"/>
                  <a:gd name="connsiteX1" fmla="*/ 106780 w 1040348"/>
                  <a:gd name="connsiteY1" fmla="*/ 213885 h 1313168"/>
                  <a:gd name="connsiteX2" fmla="*/ 100 w 1040348"/>
                  <a:gd name="connsiteY2" fmla="*/ 899685 h 1313168"/>
                  <a:gd name="connsiteX3" fmla="*/ 122020 w 1040348"/>
                  <a:gd name="connsiteY3" fmla="*/ 1311165 h 1313168"/>
                  <a:gd name="connsiteX4" fmla="*/ 579220 w 1040348"/>
                  <a:gd name="connsiteY4" fmla="*/ 1036845 h 1313168"/>
                  <a:gd name="connsiteX5" fmla="*/ 1036420 w 1040348"/>
                  <a:gd name="connsiteY5" fmla="*/ 594885 h 1313168"/>
                  <a:gd name="connsiteX6" fmla="*/ 777340 w 1040348"/>
                  <a:gd name="connsiteY6" fmla="*/ 168165 h 1313168"/>
                  <a:gd name="connsiteX7" fmla="*/ 381100 w 1040348"/>
                  <a:gd name="connsiteY7" fmla="*/ 525 h 1313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0348" h="1313168">
                    <a:moveTo>
                      <a:pt x="381100" y="525"/>
                    </a:moveTo>
                    <a:cubicBezTo>
                      <a:pt x="269340" y="8145"/>
                      <a:pt x="170280" y="64025"/>
                      <a:pt x="106780" y="213885"/>
                    </a:cubicBezTo>
                    <a:cubicBezTo>
                      <a:pt x="43280" y="363745"/>
                      <a:pt x="-2440" y="716805"/>
                      <a:pt x="100" y="899685"/>
                    </a:cubicBezTo>
                    <a:cubicBezTo>
                      <a:pt x="2640" y="1082565"/>
                      <a:pt x="25500" y="1288305"/>
                      <a:pt x="122020" y="1311165"/>
                    </a:cubicBezTo>
                    <a:cubicBezTo>
                      <a:pt x="218540" y="1334025"/>
                      <a:pt x="426820" y="1156225"/>
                      <a:pt x="579220" y="1036845"/>
                    </a:cubicBezTo>
                    <a:cubicBezTo>
                      <a:pt x="731620" y="917465"/>
                      <a:pt x="1003400" y="739665"/>
                      <a:pt x="1036420" y="594885"/>
                    </a:cubicBezTo>
                    <a:cubicBezTo>
                      <a:pt x="1069440" y="450105"/>
                      <a:pt x="886560" y="267225"/>
                      <a:pt x="777340" y="168165"/>
                    </a:cubicBezTo>
                    <a:cubicBezTo>
                      <a:pt x="668120" y="69105"/>
                      <a:pt x="492860" y="-7095"/>
                      <a:pt x="381100" y="525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2" name="任意多边形 38"/>
              <p:cNvSpPr/>
              <p:nvPr/>
            </p:nvSpPr>
            <p:spPr>
              <a:xfrm>
                <a:off x="10019960" y="2583398"/>
                <a:ext cx="1479473" cy="1452490"/>
              </a:xfrm>
              <a:custGeom>
                <a:avLst/>
                <a:gdLst>
                  <a:gd name="connsiteX0" fmla="*/ 23863 w 1480097"/>
                  <a:gd name="connsiteY0" fmla="*/ 814551 h 1451916"/>
                  <a:gd name="connsiteX1" fmla="*/ 465823 w 1480097"/>
                  <a:gd name="connsiteY1" fmla="*/ 1119351 h 1451916"/>
                  <a:gd name="connsiteX2" fmla="*/ 1304023 w 1480097"/>
                  <a:gd name="connsiteY2" fmla="*/ 1439391 h 1451916"/>
                  <a:gd name="connsiteX3" fmla="*/ 1471663 w 1480097"/>
                  <a:gd name="connsiteY3" fmla="*/ 662151 h 1451916"/>
                  <a:gd name="connsiteX4" fmla="*/ 1151623 w 1480097"/>
                  <a:gd name="connsiteY4" fmla="*/ 67791 h 1451916"/>
                  <a:gd name="connsiteX5" fmla="*/ 587743 w 1480097"/>
                  <a:gd name="connsiteY5" fmla="*/ 67791 h 1451916"/>
                  <a:gd name="connsiteX6" fmla="*/ 115303 w 1480097"/>
                  <a:gd name="connsiteY6" fmla="*/ 555471 h 1451916"/>
                  <a:gd name="connsiteX7" fmla="*/ 23863 w 1480097"/>
                  <a:gd name="connsiteY7" fmla="*/ 814551 h 1451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80097" h="1451916">
                    <a:moveTo>
                      <a:pt x="23863" y="814551"/>
                    </a:moveTo>
                    <a:cubicBezTo>
                      <a:pt x="82283" y="908531"/>
                      <a:pt x="252463" y="1015211"/>
                      <a:pt x="465823" y="1119351"/>
                    </a:cubicBezTo>
                    <a:cubicBezTo>
                      <a:pt x="679183" y="1223491"/>
                      <a:pt x="1136383" y="1515591"/>
                      <a:pt x="1304023" y="1439391"/>
                    </a:cubicBezTo>
                    <a:cubicBezTo>
                      <a:pt x="1471663" y="1363191"/>
                      <a:pt x="1497063" y="890751"/>
                      <a:pt x="1471663" y="662151"/>
                    </a:cubicBezTo>
                    <a:cubicBezTo>
                      <a:pt x="1446263" y="433551"/>
                      <a:pt x="1298943" y="166851"/>
                      <a:pt x="1151623" y="67791"/>
                    </a:cubicBezTo>
                    <a:cubicBezTo>
                      <a:pt x="1004303" y="-31269"/>
                      <a:pt x="760463" y="-13489"/>
                      <a:pt x="587743" y="67791"/>
                    </a:cubicBezTo>
                    <a:cubicBezTo>
                      <a:pt x="415023" y="149071"/>
                      <a:pt x="209283" y="428471"/>
                      <a:pt x="115303" y="555471"/>
                    </a:cubicBezTo>
                    <a:cubicBezTo>
                      <a:pt x="21323" y="682471"/>
                      <a:pt x="-34557" y="720571"/>
                      <a:pt x="23863" y="814551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3" name="任意多边形 39"/>
              <p:cNvSpPr/>
              <p:nvPr/>
            </p:nvSpPr>
            <p:spPr>
              <a:xfrm>
                <a:off x="9494525" y="3786663"/>
                <a:ext cx="1723935" cy="773074"/>
              </a:xfrm>
              <a:custGeom>
                <a:avLst/>
                <a:gdLst>
                  <a:gd name="connsiteX0" fmla="*/ 321 w 1723479"/>
                  <a:gd name="connsiteY0" fmla="*/ 495658 h 772552"/>
                  <a:gd name="connsiteX1" fmla="*/ 259401 w 1723479"/>
                  <a:gd name="connsiteY1" fmla="*/ 724258 h 772552"/>
                  <a:gd name="connsiteX2" fmla="*/ 929961 w 1723479"/>
                  <a:gd name="connsiteY2" fmla="*/ 769978 h 772552"/>
                  <a:gd name="connsiteX3" fmla="*/ 1646241 w 1723479"/>
                  <a:gd name="connsiteY3" fmla="*/ 678538 h 772552"/>
                  <a:gd name="connsiteX4" fmla="*/ 1585281 w 1723479"/>
                  <a:gd name="connsiteY4" fmla="*/ 434698 h 772552"/>
                  <a:gd name="connsiteX5" fmla="*/ 594681 w 1723479"/>
                  <a:gd name="connsiteY5" fmla="*/ 114658 h 772552"/>
                  <a:gd name="connsiteX6" fmla="*/ 213681 w 1723479"/>
                  <a:gd name="connsiteY6" fmla="*/ 23218 h 772552"/>
                  <a:gd name="connsiteX7" fmla="*/ 321 w 1723479"/>
                  <a:gd name="connsiteY7" fmla="*/ 495658 h 772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3479" h="772552">
                    <a:moveTo>
                      <a:pt x="321" y="495658"/>
                    </a:moveTo>
                    <a:cubicBezTo>
                      <a:pt x="7941" y="612498"/>
                      <a:pt x="104461" y="678538"/>
                      <a:pt x="259401" y="724258"/>
                    </a:cubicBezTo>
                    <a:cubicBezTo>
                      <a:pt x="414341" y="769978"/>
                      <a:pt x="698821" y="777598"/>
                      <a:pt x="929961" y="769978"/>
                    </a:cubicBezTo>
                    <a:cubicBezTo>
                      <a:pt x="1161101" y="762358"/>
                      <a:pt x="1537021" y="734418"/>
                      <a:pt x="1646241" y="678538"/>
                    </a:cubicBezTo>
                    <a:cubicBezTo>
                      <a:pt x="1755461" y="622658"/>
                      <a:pt x="1760541" y="528678"/>
                      <a:pt x="1585281" y="434698"/>
                    </a:cubicBezTo>
                    <a:cubicBezTo>
                      <a:pt x="1410021" y="340718"/>
                      <a:pt x="823281" y="183238"/>
                      <a:pt x="594681" y="114658"/>
                    </a:cubicBezTo>
                    <a:cubicBezTo>
                      <a:pt x="366081" y="46078"/>
                      <a:pt x="305121" y="-42822"/>
                      <a:pt x="213681" y="23218"/>
                    </a:cubicBezTo>
                    <a:cubicBezTo>
                      <a:pt x="122241" y="89258"/>
                      <a:pt x="-7299" y="378818"/>
                      <a:pt x="321" y="495658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66" name="矩形 65"/>
            <p:cNvSpPr/>
            <p:nvPr/>
          </p:nvSpPr>
          <p:spPr>
            <a:xfrm>
              <a:off x="8306665" y="823755"/>
              <a:ext cx="3324051" cy="2268424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95" name="右箭头 94"/>
          <p:cNvSpPr/>
          <p:nvPr/>
        </p:nvSpPr>
        <p:spPr>
          <a:xfrm>
            <a:off x="4030663" y="2825750"/>
            <a:ext cx="477837" cy="306388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9" name="圆角右箭头 98"/>
          <p:cNvSpPr/>
          <p:nvPr/>
        </p:nvSpPr>
        <p:spPr>
          <a:xfrm rot="10800000">
            <a:off x="6861175" y="4106863"/>
            <a:ext cx="1033463" cy="2112962"/>
          </a:xfrm>
          <a:prstGeom prst="bent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文本聚类</a:t>
            </a:r>
            <a:r>
              <a:rPr lang="en-US" altLang="zh-CN"/>
              <a:t>——K-means</a:t>
            </a:r>
            <a:r>
              <a:rPr lang="zh-CN" altLang="en-US"/>
              <a:t>实例</a:t>
            </a:r>
          </a:p>
        </p:txBody>
      </p:sp>
    </p:spTree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文本聚类究竟是什么？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773238"/>
            <a:ext cx="8229600" cy="3886200"/>
          </a:xfrm>
        </p:spPr>
        <p:txBody>
          <a:bodyPr/>
          <a:lstStyle/>
          <a:p>
            <a:r>
              <a:rPr lang="zh-CN" altLang="zh-CN">
                <a:latin typeface="宋体" panose="02010600030101010101" pitchFamily="2" charset="-122"/>
              </a:rPr>
              <a:t>文本聚类是一种典型的无监督机器学习问题</a:t>
            </a:r>
            <a:r>
              <a:rPr lang="en-US" altLang="zh-CN">
                <a:latin typeface="宋体" panose="02010600030101010101" pitchFamily="2" charset="-122"/>
              </a:rPr>
              <a:t>, </a:t>
            </a:r>
            <a:r>
              <a:rPr lang="zh-CN" altLang="zh-CN">
                <a:latin typeface="宋体" panose="02010600030101010101" pitchFamily="2" charset="-122"/>
              </a:rPr>
              <a:t>它与文本分类的不同之处在于</a:t>
            </a:r>
            <a:r>
              <a:rPr lang="en-US" altLang="zh-CN">
                <a:latin typeface="宋体" panose="02010600030101010101" pitchFamily="2" charset="-122"/>
              </a:rPr>
              <a:t>, </a:t>
            </a:r>
            <a:r>
              <a:rPr lang="zh-CN" altLang="zh-CN">
                <a:latin typeface="宋体" panose="02010600030101010101" pitchFamily="2" charset="-122"/>
              </a:rPr>
              <a:t>聚类没有预先定义好的主题类别</a:t>
            </a:r>
            <a:r>
              <a:rPr lang="zh-CN" altLang="en-US">
                <a:latin typeface="宋体" panose="02010600030101010101" pitchFamily="2" charset="-122"/>
              </a:rPr>
              <a:t>。</a:t>
            </a:r>
            <a:endParaRPr lang="en-US" altLang="zh-CN">
              <a:latin typeface="宋体" panose="02010600030101010101" pitchFamily="2" charset="-122"/>
            </a:endParaRPr>
          </a:p>
          <a:p>
            <a:r>
              <a:rPr lang="zh-CN" altLang="zh-CN">
                <a:latin typeface="宋体" panose="02010600030101010101" pitchFamily="2" charset="-122"/>
              </a:rPr>
              <a:t>目标是将文档集合分成若干个簇</a:t>
            </a:r>
            <a:r>
              <a:rPr lang="en-US" altLang="zh-CN">
                <a:latin typeface="宋体" panose="02010600030101010101" pitchFamily="2" charset="-122"/>
              </a:rPr>
              <a:t>, </a:t>
            </a:r>
            <a:r>
              <a:rPr lang="zh-CN" altLang="zh-CN">
                <a:latin typeface="宋体" panose="02010600030101010101" pitchFamily="2" charset="-122"/>
              </a:rPr>
              <a:t>要求</a:t>
            </a:r>
            <a:r>
              <a:rPr lang="zh-CN" altLang="en-US">
                <a:latin typeface="宋体" panose="02010600030101010101" pitchFamily="2" charset="-122"/>
              </a:rPr>
              <a:t>：</a:t>
            </a:r>
            <a:endParaRPr lang="en-US" altLang="zh-CN">
              <a:latin typeface="宋体" panose="02010600030101010101" pitchFamily="2" charset="-122"/>
            </a:endParaRPr>
          </a:p>
          <a:p>
            <a:pPr lvl="1"/>
            <a:r>
              <a:rPr lang="zh-CN" altLang="zh-CN">
                <a:latin typeface="宋体" panose="02010600030101010101" pitchFamily="2" charset="-122"/>
              </a:rPr>
              <a:t>同一簇内文档内容的相似度尽可能大</a:t>
            </a:r>
            <a:r>
              <a:rPr lang="en-US" altLang="zh-CN">
                <a:latin typeface="宋体" panose="02010600030101010101" pitchFamily="2" charset="-122"/>
              </a:rPr>
              <a:t>, </a:t>
            </a:r>
          </a:p>
          <a:p>
            <a:pPr lvl="1"/>
            <a:r>
              <a:rPr lang="zh-CN" altLang="zh-CN">
                <a:latin typeface="宋体" panose="02010600030101010101" pitchFamily="2" charset="-122"/>
              </a:rPr>
              <a:t>不同簇间的相似度尽可能小。</a:t>
            </a:r>
          </a:p>
          <a:p>
            <a:endParaRPr lang="zh-CN" altLang="en-US"/>
          </a:p>
        </p:txBody>
      </p:sp>
      <p:grpSp>
        <p:nvGrpSpPr>
          <p:cNvPr id="62467" name="Group 4"/>
          <p:cNvGrpSpPr>
            <a:grpSpLocks/>
          </p:cNvGrpSpPr>
          <p:nvPr/>
        </p:nvGrpSpPr>
        <p:grpSpPr bwMode="auto">
          <a:xfrm>
            <a:off x="6061075" y="4830763"/>
            <a:ext cx="2759075" cy="1766887"/>
            <a:chOff x="623" y="1104"/>
            <a:chExt cx="4632" cy="2549"/>
          </a:xfrm>
        </p:grpSpPr>
        <p:sp>
          <p:nvSpPr>
            <p:cNvPr id="62484" name="Line 5"/>
            <p:cNvSpPr>
              <a:spLocks noChangeShapeType="1"/>
            </p:cNvSpPr>
            <p:nvPr/>
          </p:nvSpPr>
          <p:spPr bwMode="auto">
            <a:xfrm flipV="1">
              <a:off x="624" y="1104"/>
              <a:ext cx="0" cy="25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62485" name="Line 6"/>
            <p:cNvSpPr>
              <a:spLocks noChangeShapeType="1"/>
            </p:cNvSpPr>
            <p:nvPr/>
          </p:nvSpPr>
          <p:spPr bwMode="auto">
            <a:xfrm>
              <a:off x="623" y="3653"/>
              <a:ext cx="46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62468" name="Group 23"/>
          <p:cNvGrpSpPr>
            <a:grpSpLocks/>
          </p:cNvGrpSpPr>
          <p:nvPr/>
        </p:nvGrpSpPr>
        <p:grpSpPr bwMode="auto">
          <a:xfrm>
            <a:off x="6448425" y="4364038"/>
            <a:ext cx="1690688" cy="1644650"/>
            <a:chOff x="1296" y="1152"/>
            <a:chExt cx="2838" cy="2372"/>
          </a:xfrm>
        </p:grpSpPr>
        <p:sp>
          <p:nvSpPr>
            <p:cNvPr id="62469" name="Text Box 24"/>
            <p:cNvSpPr txBox="1">
              <a:spLocks noChangeArrowheads="1"/>
            </p:cNvSpPr>
            <p:nvPr/>
          </p:nvSpPr>
          <p:spPr bwMode="auto">
            <a:xfrm>
              <a:off x="1317" y="1717"/>
              <a:ext cx="246" cy="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6600">
                  <a:solidFill>
                    <a:srgbClr val="FF0000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62470" name="Text Box 25"/>
            <p:cNvSpPr txBox="1">
              <a:spLocks noChangeArrowheads="1"/>
            </p:cNvSpPr>
            <p:nvPr/>
          </p:nvSpPr>
          <p:spPr bwMode="auto">
            <a:xfrm>
              <a:off x="1296" y="1392"/>
              <a:ext cx="246" cy="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6600">
                  <a:solidFill>
                    <a:srgbClr val="FF0000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62471" name="Text Box 26"/>
            <p:cNvSpPr txBox="1">
              <a:spLocks noChangeArrowheads="1"/>
            </p:cNvSpPr>
            <p:nvPr/>
          </p:nvSpPr>
          <p:spPr bwMode="auto">
            <a:xfrm>
              <a:off x="1680" y="1728"/>
              <a:ext cx="246" cy="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6600">
                  <a:solidFill>
                    <a:srgbClr val="FF0000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62472" name="Text Box 27"/>
            <p:cNvSpPr txBox="1">
              <a:spLocks noChangeArrowheads="1"/>
            </p:cNvSpPr>
            <p:nvPr/>
          </p:nvSpPr>
          <p:spPr bwMode="auto">
            <a:xfrm>
              <a:off x="1632" y="1392"/>
              <a:ext cx="246" cy="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6600">
                  <a:solidFill>
                    <a:srgbClr val="FF0000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62473" name="Text Box 28"/>
            <p:cNvSpPr txBox="1">
              <a:spLocks noChangeArrowheads="1"/>
            </p:cNvSpPr>
            <p:nvPr/>
          </p:nvSpPr>
          <p:spPr bwMode="auto">
            <a:xfrm>
              <a:off x="1776" y="2496"/>
              <a:ext cx="246" cy="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6600">
                  <a:solidFill>
                    <a:schemeClr val="tx2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62474" name="Text Box 29"/>
            <p:cNvSpPr txBox="1">
              <a:spLocks noChangeArrowheads="1"/>
            </p:cNvSpPr>
            <p:nvPr/>
          </p:nvSpPr>
          <p:spPr bwMode="auto">
            <a:xfrm>
              <a:off x="2448" y="2400"/>
              <a:ext cx="246" cy="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6600">
                  <a:solidFill>
                    <a:schemeClr val="tx2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62475" name="Text Box 30"/>
            <p:cNvSpPr txBox="1">
              <a:spLocks noChangeArrowheads="1"/>
            </p:cNvSpPr>
            <p:nvPr/>
          </p:nvSpPr>
          <p:spPr bwMode="auto">
            <a:xfrm>
              <a:off x="2064" y="2832"/>
              <a:ext cx="246" cy="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6600">
                  <a:solidFill>
                    <a:schemeClr val="tx2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62476" name="Text Box 32"/>
            <p:cNvSpPr txBox="1">
              <a:spLocks noChangeArrowheads="1"/>
            </p:cNvSpPr>
            <p:nvPr/>
          </p:nvSpPr>
          <p:spPr bwMode="auto">
            <a:xfrm>
              <a:off x="2160" y="2544"/>
              <a:ext cx="246" cy="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6600">
                  <a:solidFill>
                    <a:schemeClr val="tx2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62477" name="Text Box 33"/>
            <p:cNvSpPr txBox="1">
              <a:spLocks noChangeArrowheads="1"/>
            </p:cNvSpPr>
            <p:nvPr/>
          </p:nvSpPr>
          <p:spPr bwMode="auto">
            <a:xfrm>
              <a:off x="3168" y="1488"/>
              <a:ext cx="246" cy="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6600">
                  <a:solidFill>
                    <a:srgbClr val="33CC33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62478" name="Text Box 34"/>
            <p:cNvSpPr txBox="1">
              <a:spLocks noChangeArrowheads="1"/>
            </p:cNvSpPr>
            <p:nvPr/>
          </p:nvSpPr>
          <p:spPr bwMode="auto">
            <a:xfrm>
              <a:off x="2064" y="2208"/>
              <a:ext cx="246" cy="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6600">
                  <a:solidFill>
                    <a:schemeClr val="tx2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62479" name="Text Box 35"/>
            <p:cNvSpPr txBox="1">
              <a:spLocks noChangeArrowheads="1"/>
            </p:cNvSpPr>
            <p:nvPr/>
          </p:nvSpPr>
          <p:spPr bwMode="auto">
            <a:xfrm>
              <a:off x="3888" y="1632"/>
              <a:ext cx="246" cy="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6600">
                  <a:solidFill>
                    <a:srgbClr val="33CC33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62480" name="Text Box 36"/>
            <p:cNvSpPr txBox="1">
              <a:spLocks noChangeArrowheads="1"/>
            </p:cNvSpPr>
            <p:nvPr/>
          </p:nvSpPr>
          <p:spPr bwMode="auto">
            <a:xfrm>
              <a:off x="3408" y="1632"/>
              <a:ext cx="246" cy="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6600">
                  <a:solidFill>
                    <a:srgbClr val="33CC33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62481" name="Text Box 37"/>
            <p:cNvSpPr txBox="1">
              <a:spLocks noChangeArrowheads="1"/>
            </p:cNvSpPr>
            <p:nvPr/>
          </p:nvSpPr>
          <p:spPr bwMode="auto">
            <a:xfrm>
              <a:off x="3552" y="1392"/>
              <a:ext cx="246" cy="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6600">
                  <a:solidFill>
                    <a:srgbClr val="33CC33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62482" name="Text Box 38"/>
            <p:cNvSpPr txBox="1">
              <a:spLocks noChangeArrowheads="1"/>
            </p:cNvSpPr>
            <p:nvPr/>
          </p:nvSpPr>
          <p:spPr bwMode="auto">
            <a:xfrm>
              <a:off x="3552" y="2112"/>
              <a:ext cx="246" cy="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6600">
                  <a:solidFill>
                    <a:srgbClr val="33CC33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62483" name="Text Box 39"/>
            <p:cNvSpPr txBox="1">
              <a:spLocks noChangeArrowheads="1"/>
            </p:cNvSpPr>
            <p:nvPr/>
          </p:nvSpPr>
          <p:spPr bwMode="auto">
            <a:xfrm>
              <a:off x="1488" y="1152"/>
              <a:ext cx="246" cy="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6600">
                  <a:solidFill>
                    <a:srgbClr val="FF0000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</p:grpSp>
    </p:spTree>
  </p:cSld>
  <p:clrMapOvr>
    <a:masterClrMapping/>
  </p:clrMapOvr>
  <p:transition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>
          <a:xfrm>
            <a:off x="746124" y="1916832"/>
            <a:ext cx="8229600" cy="4463752"/>
          </a:xfrm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11.1 </a:t>
            </a:r>
            <a:r>
              <a:rPr lang="zh-CN" altLang="en-US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非结构化数据挖掘概述</a:t>
            </a:r>
            <a:endParaRPr lang="en-US" altLang="zh-CN" b="1" dirty="0">
              <a:solidFill>
                <a:schemeClr val="accent3">
                  <a:lumMod val="65000"/>
                </a:schemeClr>
              </a:solidFill>
              <a:latin typeface="+mn-ea"/>
            </a:endParaRPr>
          </a:p>
          <a:p>
            <a:pPr eaLnBrk="1" hangingPunct="1"/>
            <a:r>
              <a:rPr lang="en-US" altLang="zh-CN" b="1" dirty="0">
                <a:latin typeface="+mn-ea"/>
              </a:rPr>
              <a:t>11.2 </a:t>
            </a:r>
            <a:r>
              <a:rPr lang="zh-CN" altLang="en-US" b="1" dirty="0">
                <a:latin typeface="+mn-ea"/>
              </a:rPr>
              <a:t>文本数据挖掘</a:t>
            </a:r>
            <a:endParaRPr lang="en-US" altLang="zh-CN" b="1" dirty="0">
              <a:latin typeface="+mn-ea"/>
            </a:endParaRPr>
          </a:p>
          <a:p>
            <a:pPr marL="685800" lvl="1" eaLnBrk="1" hangingPunct="1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+mn-ea"/>
              </a:rPr>
              <a:t>11.2.1 </a:t>
            </a:r>
            <a:r>
              <a:rPr lang="zh-CN" altLang="en-US" b="1" dirty="0">
                <a:latin typeface="+mn-ea"/>
              </a:rPr>
              <a:t>文本挖掘的定义</a:t>
            </a:r>
            <a:endParaRPr lang="en-US" altLang="zh-CN" b="1" dirty="0">
              <a:latin typeface="+mn-ea"/>
            </a:endParaRPr>
          </a:p>
          <a:p>
            <a:pPr marL="685800" lvl="1" eaLnBrk="1" hangingPunct="1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+mn-ea"/>
              </a:rPr>
              <a:t>11.2.2 </a:t>
            </a:r>
            <a:r>
              <a:rPr lang="zh-CN" altLang="en-US" b="1" dirty="0">
                <a:latin typeface="+mn-ea"/>
              </a:rPr>
              <a:t>文本分类与聚类</a:t>
            </a:r>
            <a:endParaRPr lang="en-US" altLang="zh-CN" b="1" dirty="0">
              <a:latin typeface="+mn-ea"/>
            </a:endParaRPr>
          </a:p>
          <a:p>
            <a:pPr marL="685800" lvl="1" eaLnBrk="1" hangingPunct="1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+mn-ea"/>
              </a:rPr>
              <a:t>11.2.3 </a:t>
            </a:r>
            <a:r>
              <a:rPr lang="zh-CN" altLang="en-US" b="1" dirty="0">
                <a:latin typeface="+mn-ea"/>
              </a:rPr>
              <a:t>文本检索</a:t>
            </a:r>
            <a:endParaRPr lang="en-US" altLang="zh-CN" b="1" dirty="0">
              <a:latin typeface="+mn-ea"/>
            </a:endParaRPr>
          </a:p>
          <a:p>
            <a:pPr marL="685800" lvl="1" eaLnBrk="1" hangingPunct="1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+mn-ea"/>
              </a:rPr>
              <a:t>11.2.4 </a:t>
            </a:r>
            <a:r>
              <a:rPr lang="zh-CN" altLang="en-US" b="1" dirty="0">
                <a:latin typeface="+mn-ea"/>
              </a:rPr>
              <a:t>文本相似性分析</a:t>
            </a:r>
            <a:endParaRPr lang="en-US" altLang="zh-CN" b="1" dirty="0">
              <a:latin typeface="+mn-ea"/>
            </a:endParaRPr>
          </a:p>
          <a:p>
            <a:pPr eaLnBrk="1" hangingPunct="1"/>
            <a:r>
              <a:rPr lang="en-US" altLang="zh-CN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11.3 Web</a:t>
            </a:r>
            <a:r>
              <a:rPr lang="zh-CN" altLang="en-US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数据挖掘</a:t>
            </a:r>
            <a:endParaRPr lang="en-US" altLang="zh-CN" b="1" dirty="0">
              <a:solidFill>
                <a:schemeClr val="accent3">
                  <a:lumMod val="65000"/>
                </a:schemeClr>
              </a:solidFill>
              <a:latin typeface="+mn-ea"/>
            </a:endParaRPr>
          </a:p>
          <a:p>
            <a:pPr eaLnBrk="1" hangingPunct="1"/>
            <a:r>
              <a:rPr lang="en-US" altLang="zh-CN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11.4 </a:t>
            </a:r>
            <a:r>
              <a:rPr lang="zh-CN" altLang="en-US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多媒体数据挖掘</a:t>
            </a:r>
            <a:endParaRPr lang="en-US" altLang="zh-CN" b="1" dirty="0">
              <a:solidFill>
                <a:schemeClr val="accent3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6147" name="Text Box 5"/>
          <p:cNvSpPr txBox="1">
            <a:spLocks noChangeArrowheads="1"/>
          </p:cNvSpPr>
          <p:nvPr/>
        </p:nvSpPr>
        <p:spPr bwMode="auto">
          <a:xfrm>
            <a:off x="746124" y="836613"/>
            <a:ext cx="634615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 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 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非结构化数据挖掘</a:t>
            </a:r>
          </a:p>
        </p:txBody>
      </p:sp>
    </p:spTree>
    <p:extLst>
      <p:ext uri="{BB962C8B-B14F-4D97-AF65-F5344CB8AC3E}">
        <p14:creationId xmlns:p14="http://schemas.microsoft.com/office/powerpoint/2010/main" val="2145046448"/>
      </p:ext>
    </p:extLst>
  </p:cSld>
  <p:clrMapOvr>
    <a:masterClrMapping/>
  </p:clrMapOvr>
  <p:transition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问题提出</a:t>
            </a:r>
          </a:p>
        </p:txBody>
      </p:sp>
      <p:pic>
        <p:nvPicPr>
          <p:cNvPr id="40963" name="内容占位符 17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920750" y="3429000"/>
            <a:ext cx="1219200" cy="1219200"/>
          </a:xfrm>
        </p:spPr>
      </p:pic>
      <p:pic>
        <p:nvPicPr>
          <p:cNvPr id="40964" name="内容占位符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0" y="3429000"/>
            <a:ext cx="12192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40965" name="内容占位符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5013325"/>
            <a:ext cx="12192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40966" name="内容占位符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688" y="5013325"/>
            <a:ext cx="12192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66566" name="文本框 21"/>
          <p:cNvSpPr txBox="1">
            <a:spLocks noChangeArrowheads="1"/>
          </p:cNvSpPr>
          <p:nvPr/>
        </p:nvSpPr>
        <p:spPr bwMode="auto">
          <a:xfrm>
            <a:off x="1530350" y="4641850"/>
            <a:ext cx="1889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万份文档</a:t>
            </a:r>
          </a:p>
        </p:txBody>
      </p:sp>
      <p:sp>
        <p:nvSpPr>
          <p:cNvPr id="23" name="矩形 22"/>
          <p:cNvSpPr/>
          <p:nvPr/>
        </p:nvSpPr>
        <p:spPr>
          <a:xfrm>
            <a:off x="728663" y="3141663"/>
            <a:ext cx="3671887" cy="324008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4857750" y="4648200"/>
            <a:ext cx="1447800" cy="1012825"/>
          </a:xfrm>
          <a:prstGeom prst="rightArrow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40970" name="内容占位符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5" y="3881438"/>
            <a:ext cx="1522413" cy="152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66570" name="文本框 25"/>
          <p:cNvSpPr txBox="1">
            <a:spLocks noChangeArrowheads="1"/>
          </p:cNvSpPr>
          <p:nvPr/>
        </p:nvSpPr>
        <p:spPr bwMode="auto">
          <a:xfrm>
            <a:off x="6550025" y="5476875"/>
            <a:ext cx="2276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数据仓库与数据挖掘</a:t>
            </a:r>
          </a:p>
        </p:txBody>
      </p:sp>
      <p:sp>
        <p:nvSpPr>
          <p:cNvPr id="66571" name="文本框 26"/>
          <p:cNvSpPr txBox="1">
            <a:spLocks noChangeArrowheads="1"/>
          </p:cNvSpPr>
          <p:nvPr/>
        </p:nvSpPr>
        <p:spPr bwMode="auto">
          <a:xfrm>
            <a:off x="2220913" y="3881438"/>
            <a:ext cx="5445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6572" name="文本框 27"/>
          <p:cNvSpPr txBox="1">
            <a:spLocks noChangeArrowheads="1"/>
          </p:cNvSpPr>
          <p:nvPr/>
        </p:nvSpPr>
        <p:spPr bwMode="auto">
          <a:xfrm>
            <a:off x="2220913" y="5545138"/>
            <a:ext cx="544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6573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738" y="4141788"/>
            <a:ext cx="6762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74" name="文本框 30"/>
          <p:cNvSpPr txBox="1">
            <a:spLocks noChangeArrowheads="1"/>
          </p:cNvSpPr>
          <p:nvPr/>
        </p:nvSpPr>
        <p:spPr bwMode="auto">
          <a:xfrm>
            <a:off x="5000625" y="4941888"/>
            <a:ext cx="698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检索</a:t>
            </a:r>
          </a:p>
        </p:txBody>
      </p:sp>
      <p:sp>
        <p:nvSpPr>
          <p:cNvPr id="40976" name="Rectangle 3"/>
          <p:cNvSpPr txBox="1">
            <a:spLocks noChangeArrowheads="1"/>
          </p:cNvSpPr>
          <p:nvPr/>
        </p:nvSpPr>
        <p:spPr bwMode="auto">
          <a:xfrm>
            <a:off x="465138" y="1557338"/>
            <a:ext cx="8355012" cy="141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如何</a:t>
            </a:r>
            <a:r>
              <a:rPr lang="zh-CN" altLang="en-US">
                <a:solidFill>
                  <a:srgbClr val="FF0000"/>
                </a:solidFill>
              </a:rPr>
              <a:t>“快速”</a:t>
            </a:r>
            <a:r>
              <a:rPr lang="zh-CN" altLang="en-US"/>
              <a:t>地从</a:t>
            </a:r>
            <a:r>
              <a:rPr lang="zh-CN" altLang="en-US">
                <a:solidFill>
                  <a:srgbClr val="FF0000"/>
                </a:solidFill>
              </a:rPr>
              <a:t>海量</a:t>
            </a:r>
            <a:r>
              <a:rPr lang="zh-CN" altLang="en-US"/>
              <a:t>文档集中检索到</a:t>
            </a:r>
            <a:r>
              <a:rPr lang="zh-CN" altLang="en-US">
                <a:solidFill>
                  <a:srgbClr val="FF0000"/>
                </a:solidFill>
              </a:rPr>
              <a:t>相关</a:t>
            </a:r>
            <a:r>
              <a:rPr lang="zh-CN" altLang="en-US"/>
              <a:t>的文档？</a:t>
            </a:r>
          </a:p>
        </p:txBody>
      </p:sp>
    </p:spTree>
  </p:cSld>
  <p:clrMapOvr>
    <a:masterClrMapping/>
  </p:clrMapOvr>
  <p:transition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文本检索</a:t>
            </a:r>
            <a:endParaRPr lang="en-US" altLang="zh-CN"/>
          </a:p>
        </p:txBody>
      </p:sp>
      <p:pic>
        <p:nvPicPr>
          <p:cNvPr id="68610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2663825"/>
            <a:ext cx="3910012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3"/>
          <p:cNvSpPr txBox="1">
            <a:spLocks noChangeArrowheads="1"/>
          </p:cNvSpPr>
          <p:nvPr/>
        </p:nvSpPr>
        <p:spPr bwMode="auto">
          <a:xfrm>
            <a:off x="484188" y="1812925"/>
            <a:ext cx="8355012" cy="141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搜索引擎</a:t>
            </a:r>
            <a:r>
              <a:rPr lang="en-US" altLang="zh-CN"/>
              <a:t>——</a:t>
            </a:r>
            <a:r>
              <a:rPr lang="zh-CN" altLang="en-US"/>
              <a:t>文本索引技术</a:t>
            </a:r>
          </a:p>
        </p:txBody>
      </p:sp>
      <p:pic>
        <p:nvPicPr>
          <p:cNvPr id="68612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8" y="2620963"/>
            <a:ext cx="3540125" cy="393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索引定义</a:t>
            </a:r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>
          <a:xfrm>
            <a:off x="457200" y="1793875"/>
            <a:ext cx="8229600" cy="4256088"/>
          </a:xfrm>
        </p:spPr>
        <p:txBody>
          <a:bodyPr/>
          <a:lstStyle/>
          <a:p>
            <a:r>
              <a:rPr lang="zh-CN" altLang="en-US"/>
              <a:t>所谓建立索引</a:t>
            </a:r>
            <a:r>
              <a:rPr lang="en-US" altLang="zh-CN"/>
              <a:t>,</a:t>
            </a:r>
            <a:r>
              <a:rPr lang="zh-CN" altLang="en-US"/>
              <a:t>是指将</a:t>
            </a:r>
            <a:r>
              <a:rPr lang="zh-CN" altLang="en-US">
                <a:solidFill>
                  <a:srgbClr val="FF0000"/>
                </a:solidFill>
              </a:rPr>
              <a:t>待搜索的信息</a:t>
            </a:r>
            <a:r>
              <a:rPr lang="zh-CN" altLang="en-US"/>
              <a:t>进行一定的</a:t>
            </a:r>
            <a:r>
              <a:rPr lang="zh-CN" altLang="en-US" b="1">
                <a:solidFill>
                  <a:schemeClr val="hlink"/>
                </a:solidFill>
              </a:rPr>
              <a:t>分析</a:t>
            </a:r>
            <a:r>
              <a:rPr lang="en-US" altLang="zh-CN"/>
              <a:t>,</a:t>
            </a:r>
            <a:r>
              <a:rPr lang="zh-CN" altLang="en-US"/>
              <a:t>并将分析的结果按照</a:t>
            </a:r>
            <a:r>
              <a:rPr lang="zh-CN" altLang="en-US" b="1">
                <a:solidFill>
                  <a:schemeClr val="hlink"/>
                </a:solidFill>
              </a:rPr>
              <a:t>一定的组织方式存储</a:t>
            </a:r>
            <a:r>
              <a:rPr lang="zh-CN" altLang="en-US"/>
              <a:t>起来</a:t>
            </a:r>
            <a:r>
              <a:rPr lang="en-US" altLang="zh-CN"/>
              <a:t>,</a:t>
            </a:r>
            <a:r>
              <a:rPr lang="zh-CN" altLang="en-US"/>
              <a:t>通常是存储在文件中</a:t>
            </a:r>
            <a:r>
              <a:rPr lang="en-US" altLang="zh-CN"/>
              <a:t>.</a:t>
            </a:r>
          </a:p>
          <a:p>
            <a:r>
              <a:rPr lang="zh-CN" altLang="en-US" b="1">
                <a:solidFill>
                  <a:schemeClr val="hlink"/>
                </a:solidFill>
              </a:rPr>
              <a:t>索引</a:t>
            </a:r>
            <a:r>
              <a:rPr lang="zh-CN" altLang="en-US">
                <a:solidFill>
                  <a:schemeClr val="hlink"/>
                </a:solidFill>
              </a:rPr>
              <a:t>（</a:t>
            </a:r>
            <a:r>
              <a:rPr lang="en-US" altLang="zh-CN">
                <a:solidFill>
                  <a:schemeClr val="hlink"/>
                </a:solidFill>
              </a:rPr>
              <a:t>Index</a:t>
            </a:r>
            <a:r>
              <a:rPr lang="zh-CN" altLang="en-US">
                <a:solidFill>
                  <a:schemeClr val="hlink"/>
                </a:solidFill>
              </a:rPr>
              <a:t>）</a:t>
            </a:r>
            <a:r>
              <a:rPr lang="zh-CN" altLang="en-US"/>
              <a:t>是一种</a:t>
            </a:r>
            <a:r>
              <a:rPr lang="zh-CN" altLang="en-US" b="1">
                <a:solidFill>
                  <a:srgbClr val="FF0000"/>
                </a:solidFill>
              </a:rPr>
              <a:t>数据结构</a:t>
            </a:r>
            <a:r>
              <a:rPr lang="zh-CN" altLang="en-US"/>
              <a:t>，其将关键词与包含该关键词的文档（或关键词在文档中的位置）建立了一种</a:t>
            </a:r>
            <a:r>
              <a:rPr lang="zh-CN" altLang="en-US">
                <a:solidFill>
                  <a:srgbClr val="FF0000"/>
                </a:solidFill>
              </a:rPr>
              <a:t>映射关系</a:t>
            </a:r>
            <a:r>
              <a:rPr lang="zh-CN" altLang="en-US"/>
              <a:t>，以加快检索的速度。</a:t>
            </a:r>
          </a:p>
          <a:p>
            <a:r>
              <a:rPr lang="zh-CN" altLang="en-US"/>
              <a:t>常用的文本索引技术：</a:t>
            </a:r>
            <a:r>
              <a:rPr lang="zh-CN" altLang="en-US">
                <a:solidFill>
                  <a:srgbClr val="FF0000"/>
                </a:solidFill>
              </a:rPr>
              <a:t>倒排索引</a:t>
            </a:r>
          </a:p>
        </p:txBody>
      </p:sp>
    </p:spTree>
  </p:cSld>
  <p:clrMapOvr>
    <a:masterClrMapping/>
  </p:clrMapOvr>
  <p:transition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倒排索引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363" y="1730375"/>
            <a:ext cx="8229600" cy="2797175"/>
          </a:xfrm>
        </p:spPr>
        <p:txBody>
          <a:bodyPr/>
          <a:lstStyle/>
          <a:p>
            <a:r>
              <a:rPr lang="zh-CN" altLang="en-US"/>
              <a:t>倒排索引（</a:t>
            </a:r>
            <a:r>
              <a:rPr lang="en-US" altLang="zh-CN"/>
              <a:t>inverted index</a:t>
            </a:r>
            <a:r>
              <a:rPr lang="zh-CN" altLang="en-US"/>
              <a:t>）的结构。该结构是一种将</a:t>
            </a:r>
            <a:r>
              <a:rPr lang="zh-CN" altLang="en-US">
                <a:solidFill>
                  <a:srgbClr val="FF0000"/>
                </a:solidFill>
              </a:rPr>
              <a:t>词项</a:t>
            </a:r>
            <a:r>
              <a:rPr lang="zh-CN" altLang="en-US"/>
              <a:t>映射成</a:t>
            </a:r>
            <a:r>
              <a:rPr lang="zh-CN" altLang="en-US">
                <a:solidFill>
                  <a:srgbClr val="FF0000"/>
                </a:solidFill>
              </a:rPr>
              <a:t>文档</a:t>
            </a:r>
            <a:r>
              <a:rPr lang="zh-CN" altLang="en-US"/>
              <a:t>的</a:t>
            </a:r>
            <a:r>
              <a:rPr lang="zh-CN" altLang="en-US">
                <a:solidFill>
                  <a:srgbClr val="FF0000"/>
                </a:solidFill>
              </a:rPr>
              <a:t>数据结构</a:t>
            </a:r>
            <a:r>
              <a:rPr lang="zh-CN" altLang="en-US"/>
              <a:t>，其工作方式与传统的关系数据库不同。</a:t>
            </a:r>
            <a:endParaRPr lang="en-US" altLang="zh-CN"/>
          </a:p>
          <a:p>
            <a:r>
              <a:rPr lang="zh-CN" altLang="en-US"/>
              <a:t>倒排索引是面向</a:t>
            </a:r>
            <a:r>
              <a:rPr lang="zh-CN" altLang="en-US">
                <a:solidFill>
                  <a:srgbClr val="FF0000"/>
                </a:solidFill>
              </a:rPr>
              <a:t>词项</a:t>
            </a:r>
            <a:r>
              <a:rPr lang="zh-CN" altLang="en-US"/>
              <a:t>的而不是</a:t>
            </a:r>
            <a:r>
              <a:rPr lang="zh-CN" altLang="en-US">
                <a:solidFill>
                  <a:srgbClr val="FF0000"/>
                </a:solidFill>
              </a:rPr>
              <a:t>文档</a:t>
            </a:r>
            <a:r>
              <a:rPr lang="zh-CN" altLang="en-US"/>
              <a:t>的。</a:t>
            </a:r>
            <a:endParaRPr lang="en-US" altLang="zh-CN"/>
          </a:p>
          <a:p>
            <a:endParaRPr lang="en-US" altLang="zh-CN"/>
          </a:p>
          <a:p>
            <a:pPr>
              <a:buFont typeface="Wingdings" panose="05000000000000000000" pitchFamily="2" charset="2"/>
              <a:buNone/>
            </a:pPr>
            <a:endParaRPr lang="zh-CN" altLang="en-US"/>
          </a:p>
        </p:txBody>
      </p:sp>
      <p:grpSp>
        <p:nvGrpSpPr>
          <p:cNvPr id="72707" name="组合 8"/>
          <p:cNvGrpSpPr>
            <a:grpSpLocks/>
          </p:cNvGrpSpPr>
          <p:nvPr/>
        </p:nvGrpSpPr>
        <p:grpSpPr bwMode="auto">
          <a:xfrm>
            <a:off x="5364163" y="4721225"/>
            <a:ext cx="1728787" cy="1971675"/>
            <a:chOff x="1669265" y="4733453"/>
            <a:chExt cx="1768284" cy="1934660"/>
          </a:xfrm>
        </p:grpSpPr>
        <p:pic>
          <p:nvPicPr>
            <p:cNvPr id="727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9265" y="4733453"/>
              <a:ext cx="1647875" cy="164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712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428" y="4933992"/>
              <a:ext cx="1734121" cy="1734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2708" name="组合 9"/>
          <p:cNvGrpSpPr>
            <a:grpSpLocks/>
          </p:cNvGrpSpPr>
          <p:nvPr/>
        </p:nvGrpSpPr>
        <p:grpSpPr bwMode="auto">
          <a:xfrm>
            <a:off x="1979613" y="4721225"/>
            <a:ext cx="1905000" cy="2160588"/>
            <a:chOff x="5292080" y="4797152"/>
            <a:chExt cx="1905000" cy="2160240"/>
          </a:xfrm>
        </p:grpSpPr>
        <p:pic>
          <p:nvPicPr>
            <p:cNvPr id="72709" name="图片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8357" y="4797152"/>
              <a:ext cx="1152128" cy="1152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710" name="图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5052392"/>
              <a:ext cx="1905000" cy="190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>
          <a:xfrm>
            <a:off x="746125" y="2133600"/>
            <a:ext cx="8229600" cy="4032250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+mn-ea"/>
              </a:rPr>
              <a:t>11.1 </a:t>
            </a:r>
            <a:r>
              <a:rPr lang="zh-CN" altLang="en-US" b="1" dirty="0">
                <a:latin typeface="+mn-ea"/>
              </a:rPr>
              <a:t>非</a:t>
            </a:r>
            <a:r>
              <a:rPr lang="zh-CN" altLang="en-US" b="1" dirty="0">
                <a:latin typeface="宋体 (正文)"/>
                <a:ea typeface="宋体" panose="02010600030101010101" pitchFamily="2" charset="-122"/>
              </a:rPr>
              <a:t>结构化</a:t>
            </a:r>
            <a:r>
              <a:rPr lang="zh-CN" altLang="en-US" b="1" dirty="0">
                <a:latin typeface="+mn-ea"/>
              </a:rPr>
              <a:t>数据挖掘概述</a:t>
            </a:r>
            <a:endParaRPr lang="en-US" altLang="zh-CN" b="1" dirty="0">
              <a:latin typeface="+mn-ea"/>
            </a:endParaRPr>
          </a:p>
          <a:p>
            <a:pPr lvl="1" eaLnBrk="1" hangingPunct="1"/>
            <a:r>
              <a:rPr lang="en-US" altLang="zh-CN" b="1" dirty="0">
                <a:latin typeface="+mn-ea"/>
              </a:rPr>
              <a:t>11.1.1 </a:t>
            </a:r>
            <a:r>
              <a:rPr lang="zh-CN" altLang="en-US" b="1" dirty="0">
                <a:latin typeface="+mn-ea"/>
              </a:rPr>
              <a:t>数据按格式分类</a:t>
            </a:r>
            <a:endParaRPr lang="en-US" altLang="zh-CN" b="1" dirty="0">
              <a:latin typeface="+mn-ea"/>
            </a:endParaRPr>
          </a:p>
          <a:p>
            <a:pPr lvl="1" eaLnBrk="1" hangingPunct="1"/>
            <a:r>
              <a:rPr lang="en-US" altLang="zh-CN" b="1" dirty="0">
                <a:latin typeface="+mn-ea"/>
              </a:rPr>
              <a:t>11.1.2 </a:t>
            </a:r>
            <a:r>
              <a:rPr lang="zh-CN" altLang="en-US" b="1" dirty="0">
                <a:latin typeface="+mn-ea"/>
              </a:rPr>
              <a:t>非结构化数据挖掘的概述</a:t>
            </a:r>
            <a:endParaRPr lang="en-US" altLang="zh-CN" b="1" dirty="0">
              <a:latin typeface="+mn-ea"/>
            </a:endParaRPr>
          </a:p>
          <a:p>
            <a:pPr eaLnBrk="1" hangingPunct="1"/>
            <a:r>
              <a:rPr lang="en-US" altLang="zh-CN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11.2 </a:t>
            </a:r>
            <a:r>
              <a:rPr lang="zh-CN" altLang="en-US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文本数据挖掘</a:t>
            </a:r>
            <a:endParaRPr lang="en-US" altLang="zh-CN" b="1" dirty="0">
              <a:solidFill>
                <a:schemeClr val="accent3">
                  <a:lumMod val="65000"/>
                </a:schemeClr>
              </a:solidFill>
              <a:latin typeface="+mn-ea"/>
            </a:endParaRPr>
          </a:p>
          <a:p>
            <a:pPr eaLnBrk="1" hangingPunct="1"/>
            <a:r>
              <a:rPr lang="en-US" altLang="zh-CN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11.3 Web</a:t>
            </a:r>
            <a:r>
              <a:rPr lang="zh-CN" altLang="en-US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数据挖掘</a:t>
            </a:r>
            <a:endParaRPr lang="en-US" altLang="zh-CN" b="1" dirty="0">
              <a:solidFill>
                <a:schemeClr val="accent3">
                  <a:lumMod val="65000"/>
                </a:schemeClr>
              </a:solidFill>
              <a:latin typeface="+mn-ea"/>
            </a:endParaRPr>
          </a:p>
          <a:p>
            <a:pPr eaLnBrk="1" hangingPunct="1"/>
            <a:r>
              <a:rPr lang="en-US" altLang="zh-CN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11.4 </a:t>
            </a:r>
            <a:r>
              <a:rPr lang="zh-CN" altLang="en-US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多媒体数据挖掘</a:t>
            </a:r>
            <a:endParaRPr lang="en-US" altLang="zh-CN" b="1" dirty="0">
              <a:solidFill>
                <a:schemeClr val="accent3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6147" name="Text Box 5"/>
          <p:cNvSpPr txBox="1">
            <a:spLocks noChangeArrowheads="1"/>
          </p:cNvSpPr>
          <p:nvPr/>
        </p:nvSpPr>
        <p:spPr bwMode="auto">
          <a:xfrm>
            <a:off x="746124" y="836613"/>
            <a:ext cx="634615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 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 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非结构化数据挖掘</a:t>
            </a:r>
          </a:p>
        </p:txBody>
      </p:sp>
    </p:spTree>
  </p:cSld>
  <p:clrMapOvr>
    <a:masterClrMapping/>
  </p:clrMapOvr>
  <p:transition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 txBox="1">
            <a:spLocks noChangeArrowheads="1"/>
          </p:cNvSpPr>
          <p:nvPr/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400"/>
              <a:t>倒排索引示例 </a:t>
            </a:r>
            <a:endParaRPr lang="en-US" altLang="zh-CN" sz="4400"/>
          </a:p>
        </p:txBody>
      </p:sp>
      <p:grpSp>
        <p:nvGrpSpPr>
          <p:cNvPr id="74754" name="Group 40"/>
          <p:cNvGrpSpPr>
            <a:grpSpLocks/>
          </p:cNvGrpSpPr>
          <p:nvPr/>
        </p:nvGrpSpPr>
        <p:grpSpPr bwMode="auto">
          <a:xfrm>
            <a:off x="661988" y="1649413"/>
            <a:ext cx="4467225" cy="2209800"/>
            <a:chOff x="-3" y="-3"/>
            <a:chExt cx="2813" cy="2311"/>
          </a:xfrm>
        </p:grpSpPr>
        <p:grpSp>
          <p:nvGrpSpPr>
            <p:cNvPr id="74790" name="Group 38"/>
            <p:cNvGrpSpPr>
              <a:grpSpLocks/>
            </p:cNvGrpSpPr>
            <p:nvPr/>
          </p:nvGrpSpPr>
          <p:grpSpPr bwMode="auto">
            <a:xfrm>
              <a:off x="0" y="0"/>
              <a:ext cx="2807" cy="2305"/>
              <a:chOff x="0" y="0"/>
              <a:chExt cx="2807" cy="2305"/>
            </a:xfrm>
          </p:grpSpPr>
          <p:grpSp>
            <p:nvGrpSpPr>
              <p:cNvPr id="74792" name="Group 17"/>
              <p:cNvGrpSpPr>
                <a:grpSpLocks/>
              </p:cNvGrpSpPr>
              <p:nvPr/>
            </p:nvGrpSpPr>
            <p:grpSpPr bwMode="auto">
              <a:xfrm>
                <a:off x="0" y="0"/>
                <a:ext cx="561" cy="461"/>
                <a:chOff x="0" y="0"/>
                <a:chExt cx="561" cy="461"/>
              </a:xfrm>
            </p:grpSpPr>
            <p:sp>
              <p:nvSpPr>
                <p:cNvPr id="49223" name="Rectangle 1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61" cy="463"/>
                </a:xfrm>
                <a:prstGeom prst="rect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zh-CN" altLang="en-US" sz="1800"/>
                </a:p>
              </p:txBody>
            </p:sp>
            <p:grpSp>
              <p:nvGrpSpPr>
                <p:cNvPr id="74823" name="Group 15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61" cy="461"/>
                  <a:chOff x="0" y="0"/>
                  <a:chExt cx="561" cy="461"/>
                </a:xfrm>
              </p:grpSpPr>
              <p:sp>
                <p:nvSpPr>
                  <p:cNvPr id="49225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43" y="0"/>
                    <a:ext cx="475" cy="463"/>
                  </a:xfrm>
                  <a:prstGeom prst="rect">
                    <a:avLst/>
                  </a:prstGeom>
                  <a:solidFill>
                    <a:srgbClr val="99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7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9pPr>
                  </a:lstStyle>
                  <a:p>
                    <a:pPr algn="just"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r>
                      <a:rPr lang="zh-CN" altLang="en-US" sz="1800"/>
                      <a:t>文档</a:t>
                    </a:r>
                    <a:endParaRPr lang="zh-CN" altLang="en-US" sz="1000"/>
                  </a:p>
                  <a:p>
                    <a:pPr algn="just"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zh-CN" altLang="en-US" sz="1800"/>
                  </a:p>
                </p:txBody>
              </p:sp>
              <p:sp>
                <p:nvSpPr>
                  <p:cNvPr id="49226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561" cy="46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7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zh-CN" altLang="en-US" sz="1800"/>
                  </a:p>
                </p:txBody>
              </p:sp>
            </p:grpSp>
          </p:grpSp>
          <p:grpSp>
            <p:nvGrpSpPr>
              <p:cNvPr id="74793" name="Group 21"/>
              <p:cNvGrpSpPr>
                <a:grpSpLocks/>
              </p:cNvGrpSpPr>
              <p:nvPr/>
            </p:nvGrpSpPr>
            <p:grpSpPr bwMode="auto">
              <a:xfrm>
                <a:off x="561" y="0"/>
                <a:ext cx="2246" cy="461"/>
                <a:chOff x="561" y="0"/>
                <a:chExt cx="2246" cy="461"/>
              </a:xfrm>
            </p:grpSpPr>
            <p:sp>
              <p:nvSpPr>
                <p:cNvPr id="49219" name="Rectangle 20"/>
                <p:cNvSpPr>
                  <a:spLocks noChangeArrowheads="1"/>
                </p:cNvSpPr>
                <p:nvPr/>
              </p:nvSpPr>
              <p:spPr bwMode="auto">
                <a:xfrm>
                  <a:off x="561" y="0"/>
                  <a:ext cx="2246" cy="463"/>
                </a:xfrm>
                <a:prstGeom prst="rect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zh-CN" altLang="en-US" sz="1800"/>
                </a:p>
              </p:txBody>
            </p:sp>
            <p:grpSp>
              <p:nvGrpSpPr>
                <p:cNvPr id="74819" name="Group 19"/>
                <p:cNvGrpSpPr>
                  <a:grpSpLocks/>
                </p:cNvGrpSpPr>
                <p:nvPr/>
              </p:nvGrpSpPr>
              <p:grpSpPr bwMode="auto">
                <a:xfrm>
                  <a:off x="561" y="0"/>
                  <a:ext cx="2246" cy="461"/>
                  <a:chOff x="561" y="0"/>
                  <a:chExt cx="2246" cy="461"/>
                </a:xfrm>
              </p:grpSpPr>
              <p:sp>
                <p:nvSpPr>
                  <p:cNvPr id="49221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604" y="0"/>
                    <a:ext cx="2160" cy="463"/>
                  </a:xfrm>
                  <a:prstGeom prst="rect">
                    <a:avLst/>
                  </a:prstGeom>
                  <a:solidFill>
                    <a:srgbClr val="99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7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9pPr>
                  </a:lstStyle>
                  <a:p>
                    <a:pPr algn="just"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r>
                      <a:rPr lang="zh-CN" altLang="en-US" sz="1800"/>
                      <a:t>内容</a:t>
                    </a:r>
                    <a:endParaRPr lang="zh-CN" altLang="en-US" sz="1000"/>
                  </a:p>
                  <a:p>
                    <a:pPr algn="just"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zh-CN" altLang="en-US" sz="1800"/>
                  </a:p>
                </p:txBody>
              </p:sp>
              <p:sp>
                <p:nvSpPr>
                  <p:cNvPr id="49222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561" y="0"/>
                    <a:ext cx="2246" cy="46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7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zh-CN" altLang="en-US" sz="1800"/>
                  </a:p>
                </p:txBody>
              </p:sp>
            </p:grpSp>
          </p:grpSp>
          <p:grpSp>
            <p:nvGrpSpPr>
              <p:cNvPr id="74794" name="Group 23"/>
              <p:cNvGrpSpPr>
                <a:grpSpLocks/>
              </p:cNvGrpSpPr>
              <p:nvPr/>
            </p:nvGrpSpPr>
            <p:grpSpPr bwMode="auto">
              <a:xfrm>
                <a:off x="0" y="461"/>
                <a:ext cx="561" cy="461"/>
                <a:chOff x="0" y="461"/>
                <a:chExt cx="561" cy="461"/>
              </a:xfrm>
            </p:grpSpPr>
            <p:sp>
              <p:nvSpPr>
                <p:cNvPr id="49217" name="Rectangle 6"/>
                <p:cNvSpPr>
                  <a:spLocks noChangeArrowheads="1"/>
                </p:cNvSpPr>
                <p:nvPr/>
              </p:nvSpPr>
              <p:spPr bwMode="auto">
                <a:xfrm>
                  <a:off x="43" y="465"/>
                  <a:ext cx="475" cy="4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altLang="zh-CN" sz="1800"/>
                    <a:t>Doc1</a:t>
                  </a:r>
                  <a:endParaRPr lang="en-US" altLang="zh-CN" sz="1000"/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altLang="zh-CN" sz="1800"/>
                </a:p>
              </p:txBody>
            </p:sp>
            <p:sp>
              <p:nvSpPr>
                <p:cNvPr id="49218" name="Rectangle 22"/>
                <p:cNvSpPr>
                  <a:spLocks noChangeArrowheads="1"/>
                </p:cNvSpPr>
                <p:nvPr/>
              </p:nvSpPr>
              <p:spPr bwMode="auto">
                <a:xfrm>
                  <a:off x="0" y="465"/>
                  <a:ext cx="561" cy="45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zh-CN" altLang="en-US" sz="1800"/>
                </a:p>
              </p:txBody>
            </p:sp>
          </p:grpSp>
          <p:grpSp>
            <p:nvGrpSpPr>
              <p:cNvPr id="74795" name="Group 25"/>
              <p:cNvGrpSpPr>
                <a:grpSpLocks/>
              </p:cNvGrpSpPr>
              <p:nvPr/>
            </p:nvGrpSpPr>
            <p:grpSpPr bwMode="auto">
              <a:xfrm>
                <a:off x="561" y="461"/>
                <a:ext cx="2246" cy="461"/>
                <a:chOff x="561" y="461"/>
                <a:chExt cx="2246" cy="461"/>
              </a:xfrm>
            </p:grpSpPr>
            <p:sp>
              <p:nvSpPr>
                <p:cNvPr id="49215" name="Rectangle 7"/>
                <p:cNvSpPr>
                  <a:spLocks noChangeArrowheads="1"/>
                </p:cNvSpPr>
                <p:nvPr/>
              </p:nvSpPr>
              <p:spPr bwMode="auto">
                <a:xfrm>
                  <a:off x="604" y="465"/>
                  <a:ext cx="2160" cy="4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 dirty="0"/>
                    <a:t>….某某大学计算机….</a:t>
                  </a:r>
                  <a:endParaRPr lang="zh-CN" altLang="en-US" sz="1000" dirty="0"/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 dirty="0"/>
                </a:p>
              </p:txBody>
            </p:sp>
            <p:sp>
              <p:nvSpPr>
                <p:cNvPr id="49216" name="Rectangle 24"/>
                <p:cNvSpPr>
                  <a:spLocks noChangeArrowheads="1"/>
                </p:cNvSpPr>
                <p:nvPr/>
              </p:nvSpPr>
              <p:spPr bwMode="auto">
                <a:xfrm>
                  <a:off x="561" y="465"/>
                  <a:ext cx="2246" cy="45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zh-CN" altLang="en-US" sz="1800"/>
                </a:p>
              </p:txBody>
            </p:sp>
          </p:grpSp>
          <p:grpSp>
            <p:nvGrpSpPr>
              <p:cNvPr id="74796" name="Group 27"/>
              <p:cNvGrpSpPr>
                <a:grpSpLocks/>
              </p:cNvGrpSpPr>
              <p:nvPr/>
            </p:nvGrpSpPr>
            <p:grpSpPr bwMode="auto">
              <a:xfrm>
                <a:off x="0" y="922"/>
                <a:ext cx="561" cy="461"/>
                <a:chOff x="0" y="922"/>
                <a:chExt cx="561" cy="461"/>
              </a:xfrm>
            </p:grpSpPr>
            <p:sp>
              <p:nvSpPr>
                <p:cNvPr id="49213" name="Rectangle 8"/>
                <p:cNvSpPr>
                  <a:spLocks noChangeArrowheads="1"/>
                </p:cNvSpPr>
                <p:nvPr/>
              </p:nvSpPr>
              <p:spPr bwMode="auto">
                <a:xfrm>
                  <a:off x="43" y="922"/>
                  <a:ext cx="475" cy="4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altLang="zh-CN" sz="1800"/>
                    <a:t>Doc2</a:t>
                  </a:r>
                  <a:endParaRPr lang="en-US" altLang="zh-CN" sz="1000"/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altLang="zh-CN" sz="1800"/>
                </a:p>
              </p:txBody>
            </p:sp>
            <p:sp>
              <p:nvSpPr>
                <p:cNvPr id="49214" name="Rectangle 26"/>
                <p:cNvSpPr>
                  <a:spLocks noChangeArrowheads="1"/>
                </p:cNvSpPr>
                <p:nvPr/>
              </p:nvSpPr>
              <p:spPr bwMode="auto">
                <a:xfrm>
                  <a:off x="0" y="922"/>
                  <a:ext cx="561" cy="46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zh-CN" altLang="en-US" sz="1800"/>
                </a:p>
              </p:txBody>
            </p:sp>
          </p:grpSp>
          <p:grpSp>
            <p:nvGrpSpPr>
              <p:cNvPr id="74797" name="Group 29"/>
              <p:cNvGrpSpPr>
                <a:grpSpLocks/>
              </p:cNvGrpSpPr>
              <p:nvPr/>
            </p:nvGrpSpPr>
            <p:grpSpPr bwMode="auto">
              <a:xfrm>
                <a:off x="561" y="922"/>
                <a:ext cx="2246" cy="461"/>
                <a:chOff x="561" y="922"/>
                <a:chExt cx="2246" cy="461"/>
              </a:xfrm>
            </p:grpSpPr>
            <p:sp>
              <p:nvSpPr>
                <p:cNvPr id="49211" name="Rectangle 9"/>
                <p:cNvSpPr>
                  <a:spLocks noChangeArrowheads="1"/>
                </p:cNvSpPr>
                <p:nvPr/>
              </p:nvSpPr>
              <p:spPr bwMode="auto">
                <a:xfrm>
                  <a:off x="604" y="922"/>
                  <a:ext cx="2160" cy="4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 dirty="0"/>
                    <a:t>…某某大学主页…..</a:t>
                  </a:r>
                  <a:endParaRPr lang="zh-CN" altLang="en-US" sz="1000" dirty="0"/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 dirty="0"/>
                </a:p>
              </p:txBody>
            </p:sp>
            <p:sp>
              <p:nvSpPr>
                <p:cNvPr id="49212" name="Rectangle 28"/>
                <p:cNvSpPr>
                  <a:spLocks noChangeArrowheads="1"/>
                </p:cNvSpPr>
                <p:nvPr/>
              </p:nvSpPr>
              <p:spPr bwMode="auto">
                <a:xfrm>
                  <a:off x="561" y="922"/>
                  <a:ext cx="2246" cy="46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zh-CN" altLang="en-US" sz="1800"/>
                </a:p>
              </p:txBody>
            </p:sp>
          </p:grpSp>
          <p:grpSp>
            <p:nvGrpSpPr>
              <p:cNvPr id="74798" name="Group 31"/>
              <p:cNvGrpSpPr>
                <a:grpSpLocks/>
              </p:cNvGrpSpPr>
              <p:nvPr/>
            </p:nvGrpSpPr>
            <p:grpSpPr bwMode="auto">
              <a:xfrm>
                <a:off x="0" y="1383"/>
                <a:ext cx="561" cy="461"/>
                <a:chOff x="0" y="1383"/>
                <a:chExt cx="561" cy="461"/>
              </a:xfrm>
            </p:grpSpPr>
            <p:sp>
              <p:nvSpPr>
                <p:cNvPr id="49209" name="Rectangle 10"/>
                <p:cNvSpPr>
                  <a:spLocks noChangeArrowheads="1"/>
                </p:cNvSpPr>
                <p:nvPr/>
              </p:nvSpPr>
              <p:spPr bwMode="auto">
                <a:xfrm>
                  <a:off x="43" y="1383"/>
                  <a:ext cx="475" cy="4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altLang="zh-CN" sz="1800"/>
                    <a:t>Doc3</a:t>
                  </a:r>
                  <a:endParaRPr lang="en-US" altLang="zh-CN" sz="1000"/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altLang="zh-CN" sz="1800"/>
                </a:p>
              </p:txBody>
            </p:sp>
            <p:sp>
              <p:nvSpPr>
                <p:cNvPr id="49210" name="Rectangle 30"/>
                <p:cNvSpPr>
                  <a:spLocks noChangeArrowheads="1"/>
                </p:cNvSpPr>
                <p:nvPr/>
              </p:nvSpPr>
              <p:spPr bwMode="auto">
                <a:xfrm>
                  <a:off x="0" y="1383"/>
                  <a:ext cx="561" cy="45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zh-CN" altLang="en-US" sz="1800"/>
                </a:p>
              </p:txBody>
            </p:sp>
          </p:grpSp>
          <p:grpSp>
            <p:nvGrpSpPr>
              <p:cNvPr id="74799" name="Group 33"/>
              <p:cNvGrpSpPr>
                <a:grpSpLocks/>
              </p:cNvGrpSpPr>
              <p:nvPr/>
            </p:nvGrpSpPr>
            <p:grpSpPr bwMode="auto">
              <a:xfrm>
                <a:off x="561" y="1383"/>
                <a:ext cx="2246" cy="461"/>
                <a:chOff x="561" y="1383"/>
                <a:chExt cx="2246" cy="461"/>
              </a:xfrm>
            </p:grpSpPr>
            <p:sp>
              <p:nvSpPr>
                <p:cNvPr id="49207" name="Rectangle 11"/>
                <p:cNvSpPr>
                  <a:spLocks noChangeArrowheads="1"/>
                </p:cNvSpPr>
                <p:nvPr/>
              </p:nvSpPr>
              <p:spPr bwMode="auto">
                <a:xfrm>
                  <a:off x="604" y="1383"/>
                  <a:ext cx="2160" cy="4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/>
                    <a:t>…计算机的发展…</a:t>
                  </a:r>
                  <a:endParaRPr lang="zh-CN" altLang="en-US" sz="1000"/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49208" name="Rectangle 32"/>
                <p:cNvSpPr>
                  <a:spLocks noChangeArrowheads="1"/>
                </p:cNvSpPr>
                <p:nvPr/>
              </p:nvSpPr>
              <p:spPr bwMode="auto">
                <a:xfrm>
                  <a:off x="561" y="1383"/>
                  <a:ext cx="2246" cy="45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zh-CN" altLang="en-US" sz="1800"/>
                </a:p>
              </p:txBody>
            </p:sp>
          </p:grpSp>
          <p:grpSp>
            <p:nvGrpSpPr>
              <p:cNvPr id="74800" name="Group 35"/>
              <p:cNvGrpSpPr>
                <a:grpSpLocks/>
              </p:cNvGrpSpPr>
              <p:nvPr/>
            </p:nvGrpSpPr>
            <p:grpSpPr bwMode="auto">
              <a:xfrm>
                <a:off x="0" y="1840"/>
                <a:ext cx="601" cy="463"/>
                <a:chOff x="0" y="1840"/>
                <a:chExt cx="601" cy="463"/>
              </a:xfrm>
            </p:grpSpPr>
            <p:sp>
              <p:nvSpPr>
                <p:cNvPr id="49205" name="Rectangle 12"/>
                <p:cNvSpPr>
                  <a:spLocks noChangeArrowheads="1"/>
                </p:cNvSpPr>
                <p:nvPr/>
              </p:nvSpPr>
              <p:spPr bwMode="auto">
                <a:xfrm>
                  <a:off x="43" y="1840"/>
                  <a:ext cx="558" cy="4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zh-CN" altLang="en-US" sz="1800" dirty="0"/>
                    <a:t>。。。</a:t>
                  </a:r>
                  <a:endParaRPr lang="zh-CN" altLang="en-US" sz="1000" dirty="0"/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zh-CN" altLang="en-US" sz="1800" dirty="0"/>
                </a:p>
              </p:txBody>
            </p:sp>
            <p:sp>
              <p:nvSpPr>
                <p:cNvPr id="49206" name="Rectangle 34"/>
                <p:cNvSpPr>
                  <a:spLocks noChangeArrowheads="1"/>
                </p:cNvSpPr>
                <p:nvPr/>
              </p:nvSpPr>
              <p:spPr bwMode="auto">
                <a:xfrm>
                  <a:off x="0" y="1840"/>
                  <a:ext cx="561" cy="46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zh-CN" altLang="en-US" sz="1800"/>
                </a:p>
              </p:txBody>
            </p:sp>
          </p:grpSp>
          <p:grpSp>
            <p:nvGrpSpPr>
              <p:cNvPr id="74801" name="Group 37"/>
              <p:cNvGrpSpPr>
                <a:grpSpLocks/>
              </p:cNvGrpSpPr>
              <p:nvPr/>
            </p:nvGrpSpPr>
            <p:grpSpPr bwMode="auto">
              <a:xfrm>
                <a:off x="561" y="1844"/>
                <a:ext cx="2246" cy="461"/>
                <a:chOff x="561" y="1844"/>
                <a:chExt cx="2246" cy="461"/>
              </a:xfrm>
            </p:grpSpPr>
            <p:sp>
              <p:nvSpPr>
                <p:cNvPr id="49203" name="Rectangle 13"/>
                <p:cNvSpPr>
                  <a:spLocks noChangeArrowheads="1"/>
                </p:cNvSpPr>
                <p:nvPr/>
              </p:nvSpPr>
              <p:spPr bwMode="auto">
                <a:xfrm>
                  <a:off x="604" y="1840"/>
                  <a:ext cx="2160" cy="4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zh-CN" altLang="en-US" sz="1000"/>
                    <a:t> 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zh-CN" altLang="en-US" sz="1800"/>
                </a:p>
              </p:txBody>
            </p:sp>
            <p:sp>
              <p:nvSpPr>
                <p:cNvPr id="49204" name="Rectangle 36"/>
                <p:cNvSpPr>
                  <a:spLocks noChangeArrowheads="1"/>
                </p:cNvSpPr>
                <p:nvPr/>
              </p:nvSpPr>
              <p:spPr bwMode="auto">
                <a:xfrm>
                  <a:off x="561" y="1840"/>
                  <a:ext cx="2246" cy="46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zh-CN" altLang="en-US" sz="1800"/>
                </a:p>
              </p:txBody>
            </p:sp>
          </p:grpSp>
        </p:grpSp>
        <p:sp>
          <p:nvSpPr>
            <p:cNvPr id="49192" name="Rectangle 39"/>
            <p:cNvSpPr>
              <a:spLocks noChangeArrowheads="1"/>
            </p:cNvSpPr>
            <p:nvPr/>
          </p:nvSpPr>
          <p:spPr bwMode="auto">
            <a:xfrm>
              <a:off x="-3" y="-3"/>
              <a:ext cx="2813" cy="2311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/>
            </a:p>
          </p:txBody>
        </p:sp>
      </p:grpSp>
      <p:grpSp>
        <p:nvGrpSpPr>
          <p:cNvPr id="74755" name="Group 72"/>
          <p:cNvGrpSpPr>
            <a:grpSpLocks/>
          </p:cNvGrpSpPr>
          <p:nvPr/>
        </p:nvGrpSpPr>
        <p:grpSpPr bwMode="auto">
          <a:xfrm>
            <a:off x="4065588" y="4378325"/>
            <a:ext cx="4465637" cy="1870075"/>
            <a:chOff x="-3" y="2766"/>
            <a:chExt cx="2813" cy="1850"/>
          </a:xfrm>
        </p:grpSpPr>
        <p:grpSp>
          <p:nvGrpSpPr>
            <p:cNvPr id="74760" name="Group 70"/>
            <p:cNvGrpSpPr>
              <a:grpSpLocks/>
            </p:cNvGrpSpPr>
            <p:nvPr/>
          </p:nvGrpSpPr>
          <p:grpSpPr bwMode="auto">
            <a:xfrm>
              <a:off x="0" y="2769"/>
              <a:ext cx="2807" cy="1844"/>
              <a:chOff x="0" y="2769"/>
              <a:chExt cx="2807" cy="1844"/>
            </a:xfrm>
          </p:grpSpPr>
          <p:grpSp>
            <p:nvGrpSpPr>
              <p:cNvPr id="74762" name="Group 53"/>
              <p:cNvGrpSpPr>
                <a:grpSpLocks/>
              </p:cNvGrpSpPr>
              <p:nvPr/>
            </p:nvGrpSpPr>
            <p:grpSpPr bwMode="auto">
              <a:xfrm>
                <a:off x="0" y="2769"/>
                <a:ext cx="921" cy="461"/>
                <a:chOff x="0" y="2769"/>
                <a:chExt cx="921" cy="461"/>
              </a:xfrm>
            </p:grpSpPr>
            <p:sp>
              <p:nvSpPr>
                <p:cNvPr id="49187" name="Rectangle 52"/>
                <p:cNvSpPr>
                  <a:spLocks noChangeArrowheads="1"/>
                </p:cNvSpPr>
                <p:nvPr/>
              </p:nvSpPr>
              <p:spPr bwMode="auto">
                <a:xfrm>
                  <a:off x="0" y="2769"/>
                  <a:ext cx="921" cy="463"/>
                </a:xfrm>
                <a:prstGeom prst="rect">
                  <a:avLst/>
                </a:prstGeom>
                <a:solidFill>
                  <a:srgbClr val="FF9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zh-CN" altLang="en-US" sz="1800"/>
                </a:p>
              </p:txBody>
            </p:sp>
            <p:grpSp>
              <p:nvGrpSpPr>
                <p:cNvPr id="74787" name="Group 51"/>
                <p:cNvGrpSpPr>
                  <a:grpSpLocks/>
                </p:cNvGrpSpPr>
                <p:nvPr/>
              </p:nvGrpSpPr>
              <p:grpSpPr bwMode="auto">
                <a:xfrm>
                  <a:off x="0" y="2769"/>
                  <a:ext cx="921" cy="461"/>
                  <a:chOff x="0" y="2769"/>
                  <a:chExt cx="921" cy="461"/>
                </a:xfrm>
              </p:grpSpPr>
              <p:sp>
                <p:nvSpPr>
                  <p:cNvPr id="49189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43" y="2769"/>
                    <a:ext cx="835" cy="463"/>
                  </a:xfrm>
                  <a:prstGeom prst="rect">
                    <a:avLst/>
                  </a:prstGeom>
                  <a:solidFill>
                    <a:srgbClr val="FF99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7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zh-CN" altLang="en-US" sz="1800"/>
                      <a:t>索引词</a:t>
                    </a:r>
                    <a:endParaRPr lang="zh-CN" altLang="en-US" sz="1000"/>
                  </a:p>
                  <a:p>
                    <a:pPr algn="just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/>
                  </a:p>
                </p:txBody>
              </p:sp>
              <p:sp>
                <p:nvSpPr>
                  <p:cNvPr id="49190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0" y="2769"/>
                    <a:ext cx="921" cy="46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7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zh-CN" altLang="en-US" sz="1800"/>
                  </a:p>
                </p:txBody>
              </p:sp>
            </p:grpSp>
          </p:grpSp>
          <p:grpSp>
            <p:nvGrpSpPr>
              <p:cNvPr id="74763" name="Group 57"/>
              <p:cNvGrpSpPr>
                <a:grpSpLocks/>
              </p:cNvGrpSpPr>
              <p:nvPr/>
            </p:nvGrpSpPr>
            <p:grpSpPr bwMode="auto">
              <a:xfrm>
                <a:off x="921" y="2769"/>
                <a:ext cx="1886" cy="461"/>
                <a:chOff x="921" y="2769"/>
                <a:chExt cx="1886" cy="461"/>
              </a:xfrm>
            </p:grpSpPr>
            <p:sp>
              <p:nvSpPr>
                <p:cNvPr id="49183" name="Rectangle 56"/>
                <p:cNvSpPr>
                  <a:spLocks noChangeArrowheads="1"/>
                </p:cNvSpPr>
                <p:nvPr/>
              </p:nvSpPr>
              <p:spPr bwMode="auto">
                <a:xfrm>
                  <a:off x="921" y="2769"/>
                  <a:ext cx="1886" cy="463"/>
                </a:xfrm>
                <a:prstGeom prst="rect">
                  <a:avLst/>
                </a:prstGeom>
                <a:solidFill>
                  <a:srgbClr val="FF9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zh-CN" altLang="en-US" sz="1800"/>
                </a:p>
              </p:txBody>
            </p:sp>
            <p:grpSp>
              <p:nvGrpSpPr>
                <p:cNvPr id="74783" name="Group 55"/>
                <p:cNvGrpSpPr>
                  <a:grpSpLocks/>
                </p:cNvGrpSpPr>
                <p:nvPr/>
              </p:nvGrpSpPr>
              <p:grpSpPr bwMode="auto">
                <a:xfrm>
                  <a:off x="921" y="2769"/>
                  <a:ext cx="1886" cy="461"/>
                  <a:chOff x="921" y="2769"/>
                  <a:chExt cx="1886" cy="461"/>
                </a:xfrm>
              </p:grpSpPr>
              <p:sp>
                <p:nvSpPr>
                  <p:cNvPr id="49185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964" y="2769"/>
                    <a:ext cx="1800" cy="463"/>
                  </a:xfrm>
                  <a:prstGeom prst="rect">
                    <a:avLst/>
                  </a:prstGeom>
                  <a:solidFill>
                    <a:srgbClr val="FF99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7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zh-CN" altLang="en-US" sz="1800"/>
                      <a:t>索引项(</a:t>
                    </a:r>
                    <a:r>
                      <a:rPr lang="en-US" altLang="zh-CN" sz="1800"/>
                      <a:t>posting list)</a:t>
                    </a:r>
                    <a:endParaRPr lang="en-US" altLang="zh-CN" sz="1000"/>
                  </a:p>
                  <a:p>
                    <a:pPr algn="just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zh-CN" sz="1800"/>
                  </a:p>
                </p:txBody>
              </p:sp>
              <p:sp>
                <p:nvSpPr>
                  <p:cNvPr id="49186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921" y="2769"/>
                    <a:ext cx="1886" cy="46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7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zh-CN" altLang="en-US" sz="1800"/>
                  </a:p>
                </p:txBody>
              </p:sp>
            </p:grpSp>
          </p:grpSp>
          <p:grpSp>
            <p:nvGrpSpPr>
              <p:cNvPr id="74764" name="Group 59"/>
              <p:cNvGrpSpPr>
                <a:grpSpLocks/>
              </p:cNvGrpSpPr>
              <p:nvPr/>
            </p:nvGrpSpPr>
            <p:grpSpPr bwMode="auto">
              <a:xfrm>
                <a:off x="0" y="3230"/>
                <a:ext cx="921" cy="461"/>
                <a:chOff x="0" y="3230"/>
                <a:chExt cx="921" cy="461"/>
              </a:xfrm>
            </p:grpSpPr>
            <p:sp>
              <p:nvSpPr>
                <p:cNvPr id="49181" name="Rectangle 44"/>
                <p:cNvSpPr>
                  <a:spLocks noChangeArrowheads="1"/>
                </p:cNvSpPr>
                <p:nvPr/>
              </p:nvSpPr>
              <p:spPr bwMode="auto">
                <a:xfrm>
                  <a:off x="43" y="3232"/>
                  <a:ext cx="835" cy="4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zh-CN" altLang="en-US" sz="1800" dirty="0"/>
                    <a:t>某某大学</a:t>
                  </a:r>
                  <a:endParaRPr lang="zh-CN" altLang="en-US" sz="1000" dirty="0"/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zh-CN" altLang="en-US" sz="1800" dirty="0"/>
                </a:p>
              </p:txBody>
            </p:sp>
            <p:sp>
              <p:nvSpPr>
                <p:cNvPr id="49182" name="Rectangle 58"/>
                <p:cNvSpPr>
                  <a:spLocks noChangeArrowheads="1"/>
                </p:cNvSpPr>
                <p:nvPr/>
              </p:nvSpPr>
              <p:spPr bwMode="auto">
                <a:xfrm>
                  <a:off x="0" y="3232"/>
                  <a:ext cx="921" cy="45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zh-CN" altLang="en-US" sz="1800"/>
                </a:p>
              </p:txBody>
            </p:sp>
          </p:grpSp>
          <p:grpSp>
            <p:nvGrpSpPr>
              <p:cNvPr id="74765" name="Group 61"/>
              <p:cNvGrpSpPr>
                <a:grpSpLocks/>
              </p:cNvGrpSpPr>
              <p:nvPr/>
            </p:nvGrpSpPr>
            <p:grpSpPr bwMode="auto">
              <a:xfrm>
                <a:off x="921" y="3230"/>
                <a:ext cx="1886" cy="461"/>
                <a:chOff x="921" y="3230"/>
                <a:chExt cx="1886" cy="461"/>
              </a:xfrm>
            </p:grpSpPr>
            <p:sp>
              <p:nvSpPr>
                <p:cNvPr id="49179" name="Rectangle 45"/>
                <p:cNvSpPr>
                  <a:spLocks noChangeArrowheads="1"/>
                </p:cNvSpPr>
                <p:nvPr/>
              </p:nvSpPr>
              <p:spPr bwMode="auto">
                <a:xfrm>
                  <a:off x="964" y="3232"/>
                  <a:ext cx="1800" cy="4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zh-CN" altLang="en-US" sz="1800" dirty="0"/>
                    <a:t>&lt;</a:t>
                  </a:r>
                  <a:r>
                    <a:rPr lang="en-US" altLang="zh-CN" sz="1800" dirty="0"/>
                    <a:t>doc1&gt;&lt;doc2&gt;。。。</a:t>
                  </a:r>
                  <a:endParaRPr lang="en-US" altLang="zh-CN" sz="1000" dirty="0"/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altLang="zh-CN" sz="1800" dirty="0"/>
                </a:p>
              </p:txBody>
            </p:sp>
            <p:sp>
              <p:nvSpPr>
                <p:cNvPr id="49180" name="Rectangle 60"/>
                <p:cNvSpPr>
                  <a:spLocks noChangeArrowheads="1"/>
                </p:cNvSpPr>
                <p:nvPr/>
              </p:nvSpPr>
              <p:spPr bwMode="auto">
                <a:xfrm>
                  <a:off x="921" y="3232"/>
                  <a:ext cx="1886" cy="45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zh-CN" altLang="en-US" sz="1800"/>
                </a:p>
              </p:txBody>
            </p:sp>
          </p:grpSp>
          <p:grpSp>
            <p:nvGrpSpPr>
              <p:cNvPr id="74766" name="Group 63"/>
              <p:cNvGrpSpPr>
                <a:grpSpLocks/>
              </p:cNvGrpSpPr>
              <p:nvPr/>
            </p:nvGrpSpPr>
            <p:grpSpPr bwMode="auto">
              <a:xfrm>
                <a:off x="0" y="3691"/>
                <a:ext cx="921" cy="461"/>
                <a:chOff x="0" y="3691"/>
                <a:chExt cx="921" cy="461"/>
              </a:xfrm>
            </p:grpSpPr>
            <p:sp>
              <p:nvSpPr>
                <p:cNvPr id="49177" name="Rectangle 46"/>
                <p:cNvSpPr>
                  <a:spLocks noChangeArrowheads="1"/>
                </p:cNvSpPr>
                <p:nvPr/>
              </p:nvSpPr>
              <p:spPr bwMode="auto">
                <a:xfrm>
                  <a:off x="43" y="3691"/>
                  <a:ext cx="835" cy="4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/>
                    <a:t>计算机</a:t>
                  </a:r>
                  <a:endParaRPr lang="zh-CN" altLang="en-US" sz="1000"/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49178" name="Rectangle 62"/>
                <p:cNvSpPr>
                  <a:spLocks noChangeArrowheads="1"/>
                </p:cNvSpPr>
                <p:nvPr/>
              </p:nvSpPr>
              <p:spPr bwMode="auto">
                <a:xfrm>
                  <a:off x="0" y="3691"/>
                  <a:ext cx="921" cy="46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zh-CN" altLang="en-US" sz="1800"/>
                </a:p>
              </p:txBody>
            </p:sp>
          </p:grpSp>
          <p:grpSp>
            <p:nvGrpSpPr>
              <p:cNvPr id="74767" name="Group 65"/>
              <p:cNvGrpSpPr>
                <a:grpSpLocks/>
              </p:cNvGrpSpPr>
              <p:nvPr/>
            </p:nvGrpSpPr>
            <p:grpSpPr bwMode="auto">
              <a:xfrm>
                <a:off x="921" y="3691"/>
                <a:ext cx="1886" cy="461"/>
                <a:chOff x="921" y="3691"/>
                <a:chExt cx="1886" cy="461"/>
              </a:xfrm>
            </p:grpSpPr>
            <p:sp>
              <p:nvSpPr>
                <p:cNvPr id="49175" name="Rectangle 47"/>
                <p:cNvSpPr>
                  <a:spLocks noChangeArrowheads="1"/>
                </p:cNvSpPr>
                <p:nvPr/>
              </p:nvSpPr>
              <p:spPr bwMode="auto">
                <a:xfrm>
                  <a:off x="964" y="3691"/>
                  <a:ext cx="1800" cy="4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zh-CN" altLang="en-US" sz="1800"/>
                    <a:t>&lt;</a:t>
                  </a:r>
                  <a:r>
                    <a:rPr lang="en-US" altLang="zh-CN" sz="1800"/>
                    <a:t>doc1&gt;&lt;doc3&gt;。。。</a:t>
                  </a:r>
                  <a:endParaRPr lang="en-US" altLang="zh-CN" sz="1000"/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altLang="zh-CN" sz="1800"/>
                </a:p>
              </p:txBody>
            </p:sp>
            <p:sp>
              <p:nvSpPr>
                <p:cNvPr id="49176" name="Rectangle 64"/>
                <p:cNvSpPr>
                  <a:spLocks noChangeArrowheads="1"/>
                </p:cNvSpPr>
                <p:nvPr/>
              </p:nvSpPr>
              <p:spPr bwMode="auto">
                <a:xfrm>
                  <a:off x="921" y="3691"/>
                  <a:ext cx="1886" cy="46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zh-CN" altLang="en-US" sz="1800"/>
                </a:p>
              </p:txBody>
            </p:sp>
          </p:grpSp>
          <p:grpSp>
            <p:nvGrpSpPr>
              <p:cNvPr id="74768" name="Group 67"/>
              <p:cNvGrpSpPr>
                <a:grpSpLocks/>
              </p:cNvGrpSpPr>
              <p:nvPr/>
            </p:nvGrpSpPr>
            <p:grpSpPr bwMode="auto">
              <a:xfrm>
                <a:off x="0" y="4152"/>
                <a:ext cx="921" cy="461"/>
                <a:chOff x="0" y="4152"/>
                <a:chExt cx="921" cy="461"/>
              </a:xfrm>
            </p:grpSpPr>
            <p:sp>
              <p:nvSpPr>
                <p:cNvPr id="49173" name="Rectangle 48"/>
                <p:cNvSpPr>
                  <a:spLocks noChangeArrowheads="1"/>
                </p:cNvSpPr>
                <p:nvPr/>
              </p:nvSpPr>
              <p:spPr bwMode="auto">
                <a:xfrm>
                  <a:off x="43" y="4154"/>
                  <a:ext cx="835" cy="4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zh-CN" altLang="en-US" sz="1800"/>
                    <a:t>。。。</a:t>
                  </a:r>
                  <a:endParaRPr lang="zh-CN" altLang="en-US" sz="1000"/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zh-CN" altLang="en-US" sz="1800"/>
                </a:p>
              </p:txBody>
            </p:sp>
            <p:sp>
              <p:nvSpPr>
                <p:cNvPr id="49174" name="Rectangle 66"/>
                <p:cNvSpPr>
                  <a:spLocks noChangeArrowheads="1"/>
                </p:cNvSpPr>
                <p:nvPr/>
              </p:nvSpPr>
              <p:spPr bwMode="auto">
                <a:xfrm>
                  <a:off x="0" y="4154"/>
                  <a:ext cx="921" cy="45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zh-CN" altLang="en-US" sz="1800"/>
                </a:p>
              </p:txBody>
            </p:sp>
          </p:grpSp>
          <p:grpSp>
            <p:nvGrpSpPr>
              <p:cNvPr id="74769" name="Group 69"/>
              <p:cNvGrpSpPr>
                <a:grpSpLocks/>
              </p:cNvGrpSpPr>
              <p:nvPr/>
            </p:nvGrpSpPr>
            <p:grpSpPr bwMode="auto">
              <a:xfrm>
                <a:off x="921" y="4152"/>
                <a:ext cx="1886" cy="461"/>
                <a:chOff x="921" y="4152"/>
                <a:chExt cx="1886" cy="461"/>
              </a:xfrm>
            </p:grpSpPr>
            <p:sp>
              <p:nvSpPr>
                <p:cNvPr id="49171" name="Rectangle 49"/>
                <p:cNvSpPr>
                  <a:spLocks noChangeArrowheads="1"/>
                </p:cNvSpPr>
                <p:nvPr/>
              </p:nvSpPr>
              <p:spPr bwMode="auto">
                <a:xfrm>
                  <a:off x="964" y="4154"/>
                  <a:ext cx="1800" cy="4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zh-CN" altLang="en-US" sz="1800"/>
                    <a:t>。。。</a:t>
                  </a:r>
                  <a:endParaRPr lang="zh-CN" altLang="en-US" sz="1000"/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zh-CN" altLang="en-US" sz="1800"/>
                </a:p>
              </p:txBody>
            </p:sp>
            <p:sp>
              <p:nvSpPr>
                <p:cNvPr id="49172" name="Rectangle 68"/>
                <p:cNvSpPr>
                  <a:spLocks noChangeArrowheads="1"/>
                </p:cNvSpPr>
                <p:nvPr/>
              </p:nvSpPr>
              <p:spPr bwMode="auto">
                <a:xfrm>
                  <a:off x="921" y="4154"/>
                  <a:ext cx="1886" cy="45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charset="2"/>
                    <a:buChar char="n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charset="2"/>
                    <a:buChar char="¨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charset="2"/>
                    <a:buChar char="¨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zh-CN" altLang="en-US" sz="1800"/>
                </a:p>
              </p:txBody>
            </p:sp>
          </p:grpSp>
        </p:grpSp>
        <p:sp>
          <p:nvSpPr>
            <p:cNvPr id="49162" name="Rectangle 71"/>
            <p:cNvSpPr>
              <a:spLocks noChangeArrowheads="1"/>
            </p:cNvSpPr>
            <p:nvPr/>
          </p:nvSpPr>
          <p:spPr bwMode="auto">
            <a:xfrm>
              <a:off x="-3" y="2766"/>
              <a:ext cx="2813" cy="185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/>
            </a:p>
          </p:txBody>
        </p:sp>
      </p:grpSp>
      <p:sp>
        <p:nvSpPr>
          <p:cNvPr id="49157" name="Text Box 75"/>
          <p:cNvSpPr txBox="1">
            <a:spLocks noChangeArrowheads="1"/>
          </p:cNvSpPr>
          <p:nvPr/>
        </p:nvSpPr>
        <p:spPr bwMode="auto">
          <a:xfrm>
            <a:off x="5200650" y="2386013"/>
            <a:ext cx="18288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zh-CN" altLang="en-US" sz="1800" b="1" dirty="0"/>
              <a:t>原始文档</a:t>
            </a:r>
          </a:p>
        </p:txBody>
      </p:sp>
      <p:sp>
        <p:nvSpPr>
          <p:cNvPr id="49158" name="Text Box 76"/>
          <p:cNvSpPr txBox="1">
            <a:spLocks noChangeArrowheads="1"/>
          </p:cNvSpPr>
          <p:nvPr/>
        </p:nvSpPr>
        <p:spPr bwMode="auto">
          <a:xfrm>
            <a:off x="2700338" y="5486400"/>
            <a:ext cx="1109662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zh-CN" altLang="en-US" sz="1800" b="1" dirty="0"/>
              <a:t>倒排索引</a:t>
            </a:r>
          </a:p>
        </p:txBody>
      </p:sp>
      <p:sp>
        <p:nvSpPr>
          <p:cNvPr id="49159" name="Line 77"/>
          <p:cNvSpPr>
            <a:spLocks noChangeShapeType="1"/>
          </p:cNvSpPr>
          <p:nvPr/>
        </p:nvSpPr>
        <p:spPr bwMode="auto">
          <a:xfrm>
            <a:off x="4427538" y="3648075"/>
            <a:ext cx="609600" cy="674688"/>
          </a:xfrm>
          <a:prstGeom prst="line">
            <a:avLst/>
          </a:prstGeom>
          <a:noFill/>
          <a:ln w="7620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49160" name="Text Box 78"/>
          <p:cNvSpPr txBox="1">
            <a:spLocks noChangeArrowheads="1"/>
          </p:cNvSpPr>
          <p:nvPr/>
        </p:nvSpPr>
        <p:spPr bwMode="auto">
          <a:xfrm>
            <a:off x="5135563" y="3810000"/>
            <a:ext cx="18288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zh-CN" altLang="en-US" sz="1800" b="1" dirty="0"/>
              <a:t>倒排</a:t>
            </a:r>
          </a:p>
        </p:txBody>
      </p:sp>
    </p:spTree>
  </p:cSld>
  <p:clrMapOvr>
    <a:masterClrMapping/>
  </p:clrMapOvr>
  <p:transition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 txBox="1">
            <a:spLocks noChangeArrowheads="1"/>
          </p:cNvSpPr>
          <p:nvPr/>
        </p:nvSpPr>
        <p:spPr bwMode="auto">
          <a:xfrm>
            <a:off x="493713" y="2030413"/>
            <a:ext cx="8229600" cy="60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查询、归并</a:t>
            </a:r>
            <a:endParaRPr lang="en-US" altLang="zh-CN"/>
          </a:p>
        </p:txBody>
      </p:sp>
      <p:sp>
        <p:nvSpPr>
          <p:cNvPr id="5120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文本索引查询流程</a:t>
            </a:r>
          </a:p>
        </p:txBody>
      </p:sp>
      <p:sp>
        <p:nvSpPr>
          <p:cNvPr id="88" name="Rectangle 3"/>
          <p:cNvSpPr/>
          <p:nvPr/>
        </p:nvSpPr>
        <p:spPr>
          <a:xfrm>
            <a:off x="323850" y="2854325"/>
            <a:ext cx="1422400" cy="830263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dirty="0"/>
              <a:t>Term:</a:t>
            </a:r>
          </a:p>
          <a:p>
            <a:pPr>
              <a:defRPr/>
            </a:pPr>
            <a:r>
              <a:rPr lang="zh-CN" altLang="en-US" sz="2400" b="1" dirty="0">
                <a:solidFill>
                  <a:srgbClr val="FF0000"/>
                </a:solidFill>
              </a:rPr>
              <a:t>中南大学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89" name="Straight Arrow Connector 5"/>
          <p:cNvCxnSpPr/>
          <p:nvPr/>
        </p:nvCxnSpPr>
        <p:spPr>
          <a:xfrm>
            <a:off x="1908175" y="328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Can 7"/>
          <p:cNvSpPr/>
          <p:nvPr/>
        </p:nvSpPr>
        <p:spPr>
          <a:xfrm>
            <a:off x="2627313" y="2565400"/>
            <a:ext cx="1079500" cy="1512888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tx1"/>
                </a:solidFill>
              </a:rPr>
              <a:t>倒排</a:t>
            </a:r>
            <a:endParaRPr lang="en-US" altLang="zh-CN" sz="2400" b="1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zh-CN" altLang="en-US" sz="2400" b="1" dirty="0">
                <a:solidFill>
                  <a:schemeClr val="tx1"/>
                </a:solidFill>
              </a:rPr>
              <a:t>索引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91" name="Straight Arrow Connector 9"/>
          <p:cNvCxnSpPr/>
          <p:nvPr/>
        </p:nvCxnSpPr>
        <p:spPr>
          <a:xfrm>
            <a:off x="3959225" y="33575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807" name="Group 36"/>
          <p:cNvGrpSpPr>
            <a:grpSpLocks/>
          </p:cNvGrpSpPr>
          <p:nvPr/>
        </p:nvGrpSpPr>
        <p:grpSpPr bwMode="auto">
          <a:xfrm>
            <a:off x="4643438" y="2316163"/>
            <a:ext cx="1511300" cy="2160587"/>
            <a:chOff x="5652120" y="2492896"/>
            <a:chExt cx="1512168" cy="2160240"/>
          </a:xfrm>
        </p:grpSpPr>
        <p:grpSp>
          <p:nvGrpSpPr>
            <p:cNvPr id="76829" name="Group 18"/>
            <p:cNvGrpSpPr>
              <a:grpSpLocks/>
            </p:cNvGrpSpPr>
            <p:nvPr/>
          </p:nvGrpSpPr>
          <p:grpSpPr bwMode="auto">
            <a:xfrm>
              <a:off x="5940152" y="2996952"/>
              <a:ext cx="1224136" cy="1512168"/>
              <a:chOff x="6084168" y="2780928"/>
              <a:chExt cx="1224136" cy="1512168"/>
            </a:xfrm>
          </p:grpSpPr>
          <p:sp>
            <p:nvSpPr>
              <p:cNvPr id="96" name="Rectangle 11"/>
              <p:cNvSpPr/>
              <p:nvPr/>
            </p:nvSpPr>
            <p:spPr>
              <a:xfrm>
                <a:off x="6083638" y="2781616"/>
                <a:ext cx="792618" cy="28729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dirty="0"/>
                  <a:t>doc1</a:t>
                </a:r>
                <a:endParaRPr lang="en-US" dirty="0"/>
              </a:p>
            </p:txBody>
          </p:sp>
          <p:sp>
            <p:nvSpPr>
              <p:cNvPr id="97" name="Rectangle 12"/>
              <p:cNvSpPr/>
              <p:nvPr/>
            </p:nvSpPr>
            <p:spPr>
              <a:xfrm>
                <a:off x="6083638" y="3068907"/>
                <a:ext cx="792618" cy="28887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dirty="0"/>
                  <a:t>doc2</a:t>
                </a:r>
                <a:endParaRPr lang="en-US" dirty="0"/>
              </a:p>
            </p:txBody>
          </p:sp>
          <p:sp>
            <p:nvSpPr>
              <p:cNvPr id="98" name="Rectangle 13"/>
              <p:cNvSpPr/>
              <p:nvPr/>
            </p:nvSpPr>
            <p:spPr>
              <a:xfrm>
                <a:off x="6083638" y="3357785"/>
                <a:ext cx="792618" cy="28729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dirty="0"/>
                  <a:t>doc3</a:t>
                </a:r>
                <a:endParaRPr lang="en-US" dirty="0"/>
              </a:p>
            </p:txBody>
          </p:sp>
          <p:sp>
            <p:nvSpPr>
              <p:cNvPr id="76835" name="TextBox 15"/>
              <p:cNvSpPr txBox="1">
                <a:spLocks noChangeArrowheads="1"/>
              </p:cNvSpPr>
              <p:nvPr/>
            </p:nvSpPr>
            <p:spPr bwMode="auto">
              <a:xfrm>
                <a:off x="6228184" y="3543399"/>
                <a:ext cx="108012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 b="1"/>
                  <a:t>…</a:t>
                </a:r>
              </a:p>
            </p:txBody>
          </p:sp>
          <p:sp>
            <p:nvSpPr>
              <p:cNvPr id="100" name="Rectangle 16"/>
              <p:cNvSpPr/>
              <p:nvPr/>
            </p:nvSpPr>
            <p:spPr>
              <a:xfrm>
                <a:off x="6083638" y="4005381"/>
                <a:ext cx="792618" cy="28729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dirty="0" err="1"/>
                  <a:t>docN</a:t>
                </a:r>
                <a:endParaRPr lang="en-US" dirty="0"/>
              </a:p>
            </p:txBody>
          </p:sp>
        </p:grpSp>
        <p:sp>
          <p:nvSpPr>
            <p:cNvPr id="94" name="Rounded Rectangle 17"/>
            <p:cNvSpPr/>
            <p:nvPr/>
          </p:nvSpPr>
          <p:spPr>
            <a:xfrm>
              <a:off x="5652120" y="2492896"/>
              <a:ext cx="1440689" cy="216024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831" name="TextBox 19"/>
            <p:cNvSpPr txBox="1">
              <a:spLocks noChangeArrowheads="1"/>
            </p:cNvSpPr>
            <p:nvPr/>
          </p:nvSpPr>
          <p:spPr bwMode="auto">
            <a:xfrm>
              <a:off x="5652120" y="2535287"/>
              <a:ext cx="151216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/>
                <a:t>Doc list A</a:t>
              </a:r>
            </a:p>
          </p:txBody>
        </p:sp>
      </p:grpSp>
      <p:sp>
        <p:nvSpPr>
          <p:cNvPr id="101" name="Rounded Rectangle 20"/>
          <p:cNvSpPr/>
          <p:nvPr/>
        </p:nvSpPr>
        <p:spPr>
          <a:xfrm>
            <a:off x="4643438" y="4678363"/>
            <a:ext cx="1439862" cy="18145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76809" name="Group 37"/>
          <p:cNvGrpSpPr>
            <a:grpSpLocks/>
          </p:cNvGrpSpPr>
          <p:nvPr/>
        </p:nvGrpSpPr>
        <p:grpSpPr bwMode="auto">
          <a:xfrm>
            <a:off x="4643438" y="4760913"/>
            <a:ext cx="1565275" cy="1660525"/>
            <a:chOff x="5670122" y="4937784"/>
            <a:chExt cx="1566174" cy="1659568"/>
          </a:xfrm>
        </p:grpSpPr>
        <p:grpSp>
          <p:nvGrpSpPr>
            <p:cNvPr id="76823" name="Group 21"/>
            <p:cNvGrpSpPr>
              <a:grpSpLocks/>
            </p:cNvGrpSpPr>
            <p:nvPr/>
          </p:nvGrpSpPr>
          <p:grpSpPr bwMode="auto">
            <a:xfrm>
              <a:off x="5940152" y="5445224"/>
              <a:ext cx="1296144" cy="1152128"/>
              <a:chOff x="6084168" y="3140968"/>
              <a:chExt cx="1296144" cy="1152128"/>
            </a:xfrm>
          </p:grpSpPr>
          <p:sp>
            <p:nvSpPr>
              <p:cNvPr id="105" name="Rectangle 22"/>
              <p:cNvSpPr/>
              <p:nvPr/>
            </p:nvSpPr>
            <p:spPr>
              <a:xfrm>
                <a:off x="6084168" y="3141235"/>
                <a:ext cx="792617" cy="28875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dirty="0"/>
                  <a:t>…</a:t>
                </a:r>
                <a:endParaRPr lang="en-US" dirty="0"/>
              </a:p>
            </p:txBody>
          </p:sp>
          <p:sp>
            <p:nvSpPr>
              <p:cNvPr id="106" name="Rectangle 23"/>
              <p:cNvSpPr/>
              <p:nvPr/>
            </p:nvSpPr>
            <p:spPr>
              <a:xfrm>
                <a:off x="6084168" y="3429993"/>
                <a:ext cx="792617" cy="2871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dirty="0"/>
                  <a:t>…</a:t>
                </a:r>
                <a:endParaRPr lang="en-US" dirty="0"/>
              </a:p>
            </p:txBody>
          </p:sp>
          <p:sp>
            <p:nvSpPr>
              <p:cNvPr id="76827" name="TextBox 25"/>
              <p:cNvSpPr txBox="1">
                <a:spLocks noChangeArrowheads="1"/>
              </p:cNvSpPr>
              <p:nvPr/>
            </p:nvSpPr>
            <p:spPr bwMode="auto">
              <a:xfrm>
                <a:off x="6300192" y="3543399"/>
                <a:ext cx="108012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 b="1"/>
                  <a:t>…</a:t>
                </a:r>
              </a:p>
            </p:txBody>
          </p:sp>
          <p:sp>
            <p:nvSpPr>
              <p:cNvPr id="108" name="Rectangle 26"/>
              <p:cNvSpPr/>
              <p:nvPr/>
            </p:nvSpPr>
            <p:spPr>
              <a:xfrm>
                <a:off x="6084168" y="4005924"/>
                <a:ext cx="792617" cy="2871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dirty="0"/>
                  <a:t>…</a:t>
                </a:r>
                <a:endParaRPr lang="en-US" dirty="0"/>
              </a:p>
            </p:txBody>
          </p:sp>
        </p:grpSp>
        <p:sp>
          <p:nvSpPr>
            <p:cNvPr id="76824" name="TextBox 27"/>
            <p:cNvSpPr txBox="1">
              <a:spLocks noChangeArrowheads="1"/>
            </p:cNvSpPr>
            <p:nvPr/>
          </p:nvSpPr>
          <p:spPr bwMode="auto">
            <a:xfrm>
              <a:off x="5670122" y="4937784"/>
              <a:ext cx="151216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/>
                <a:t>Doc list B</a:t>
              </a:r>
            </a:p>
          </p:txBody>
        </p:sp>
      </p:grpSp>
      <p:sp>
        <p:nvSpPr>
          <p:cNvPr id="76810" name="TextBox 28"/>
          <p:cNvSpPr txBox="1">
            <a:spLocks noChangeArrowheads="1"/>
          </p:cNvSpPr>
          <p:nvPr/>
        </p:nvSpPr>
        <p:spPr bwMode="auto">
          <a:xfrm>
            <a:off x="2719388" y="4905375"/>
            <a:ext cx="1008062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b="1"/>
              <a:t>……</a:t>
            </a:r>
          </a:p>
        </p:txBody>
      </p:sp>
      <p:cxnSp>
        <p:nvCxnSpPr>
          <p:cNvPr id="111" name="Straight Arrow Connector 30"/>
          <p:cNvCxnSpPr/>
          <p:nvPr/>
        </p:nvCxnSpPr>
        <p:spPr>
          <a:xfrm>
            <a:off x="6227763" y="3613150"/>
            <a:ext cx="850900" cy="57626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32"/>
          <p:cNvCxnSpPr/>
          <p:nvPr/>
        </p:nvCxnSpPr>
        <p:spPr>
          <a:xfrm flipV="1">
            <a:off x="6297613" y="4692650"/>
            <a:ext cx="785812" cy="79216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813" name="TextBox 34"/>
          <p:cNvSpPr txBox="1">
            <a:spLocks noChangeArrowheads="1"/>
          </p:cNvSpPr>
          <p:nvPr/>
        </p:nvSpPr>
        <p:spPr bwMode="auto">
          <a:xfrm>
            <a:off x="6156325" y="4006850"/>
            <a:ext cx="10080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/>
              <a:t>索引归并</a:t>
            </a:r>
            <a:endParaRPr lang="en-US" altLang="zh-CN" sz="2400"/>
          </a:p>
        </p:txBody>
      </p:sp>
      <p:sp>
        <p:nvSpPr>
          <p:cNvPr id="114" name="Rounded Rectangle 35"/>
          <p:cNvSpPr/>
          <p:nvPr/>
        </p:nvSpPr>
        <p:spPr>
          <a:xfrm>
            <a:off x="7177088" y="4025900"/>
            <a:ext cx="1355725" cy="7889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defRPr/>
            </a:pPr>
            <a:r>
              <a:rPr lang="zh-CN" altLang="en-US" sz="2400" b="1" dirty="0"/>
              <a:t>文档集</a:t>
            </a:r>
            <a:endParaRPr lang="en-US" altLang="zh-CN" sz="2400" b="1" dirty="0"/>
          </a:p>
        </p:txBody>
      </p:sp>
      <p:sp>
        <p:nvSpPr>
          <p:cNvPr id="115" name="椭圆 114"/>
          <p:cNvSpPr/>
          <p:nvPr/>
        </p:nvSpPr>
        <p:spPr>
          <a:xfrm>
            <a:off x="2484438" y="2962275"/>
            <a:ext cx="1439862" cy="936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 dirty="0"/>
          </a:p>
        </p:txBody>
      </p:sp>
      <p:sp>
        <p:nvSpPr>
          <p:cNvPr id="116" name="椭圆 115"/>
          <p:cNvSpPr/>
          <p:nvPr/>
        </p:nvSpPr>
        <p:spPr>
          <a:xfrm>
            <a:off x="5867400" y="3984625"/>
            <a:ext cx="1439863" cy="9350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17" name="Straight Arrow Connector 9"/>
          <p:cNvCxnSpPr/>
          <p:nvPr/>
        </p:nvCxnSpPr>
        <p:spPr>
          <a:xfrm>
            <a:off x="3924300" y="55895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5"/>
          <p:cNvSpPr/>
          <p:nvPr/>
        </p:nvSpPr>
        <p:spPr>
          <a:xfrm>
            <a:off x="7239000" y="6021388"/>
            <a:ext cx="1293813" cy="6477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/>
              <a:t>结果</a:t>
            </a:r>
            <a:endParaRPr lang="en-US" altLang="zh-CN" sz="2400" b="1"/>
          </a:p>
        </p:txBody>
      </p:sp>
      <p:sp>
        <p:nvSpPr>
          <p:cNvPr id="76819" name="TextBox 34"/>
          <p:cNvSpPr txBox="1">
            <a:spLocks noChangeArrowheads="1"/>
          </p:cNvSpPr>
          <p:nvPr/>
        </p:nvSpPr>
        <p:spPr bwMode="auto">
          <a:xfrm>
            <a:off x="7108825" y="5208588"/>
            <a:ext cx="1766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/>
              <a:t>相关性排序</a:t>
            </a:r>
            <a:endParaRPr lang="en-US" altLang="zh-CN" sz="2400"/>
          </a:p>
        </p:txBody>
      </p:sp>
      <p:cxnSp>
        <p:nvCxnSpPr>
          <p:cNvPr id="40" name="直线箭头连接符 39"/>
          <p:cNvCxnSpPr/>
          <p:nvPr/>
        </p:nvCxnSpPr>
        <p:spPr>
          <a:xfrm>
            <a:off x="7883525" y="4908550"/>
            <a:ext cx="0" cy="3032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>
            <a:off x="7883525" y="5686425"/>
            <a:ext cx="0" cy="3032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7000875" y="4992688"/>
            <a:ext cx="1874838" cy="8524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5" grpId="1" animBg="1"/>
      <p:bldP spid="116" grpId="0" animBg="1"/>
      <p:bldP spid="116" grpId="1" animBg="1"/>
      <p:bldP spid="42" grpId="0" animBg="1"/>
      <p:bldP spid="42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文本索引应用</a:t>
            </a:r>
          </a:p>
        </p:txBody>
      </p:sp>
      <p:pic>
        <p:nvPicPr>
          <p:cNvPr id="53251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613275" y="4221163"/>
            <a:ext cx="3656013" cy="18637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Rectangle 3"/>
          <p:cNvSpPr txBox="1">
            <a:spLocks noChangeArrowheads="1"/>
          </p:cNvSpPr>
          <p:nvPr/>
        </p:nvSpPr>
        <p:spPr bwMode="auto">
          <a:xfrm>
            <a:off x="498475" y="1824038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</a:rPr>
              <a:t>全文索引技术，主要应用于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全文搜索引擎</a:t>
            </a:r>
            <a:endParaRPr lang="en-US" altLang="zh-CN" b="1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宋体" panose="02010600030101010101" pitchFamily="2" charset="-122"/>
              </a:rPr>
              <a:t>代表性的有：百度，</a:t>
            </a:r>
            <a:r>
              <a:rPr lang="en-US" altLang="zh-CN">
                <a:latin typeface="宋体" panose="02010600030101010101" pitchFamily="2" charset="-122"/>
              </a:rPr>
              <a:t>Google</a:t>
            </a:r>
            <a:r>
              <a:rPr lang="zh-CN" altLang="en-US">
                <a:latin typeface="宋体" panose="02010600030101010101" pitchFamily="2" charset="-122"/>
              </a:rPr>
              <a:t>等</a:t>
            </a:r>
          </a:p>
          <a:p>
            <a:pPr eaLnBrk="1" hangingPunct="1"/>
            <a:r>
              <a:rPr lang="zh-CN" altLang="en-US">
                <a:latin typeface="宋体" panose="02010600030101010101" pitchFamily="2" charset="-122"/>
              </a:rPr>
              <a:t>比较主流的开源框架：</a:t>
            </a:r>
            <a:endParaRPr lang="en-US" altLang="zh-CN">
              <a:latin typeface="宋体" panose="02010600030101010101" pitchFamily="2" charset="-122"/>
            </a:endParaRPr>
          </a:p>
          <a:p>
            <a:pPr lvl="1" eaLnBrk="1" hangingPunct="1"/>
            <a:r>
              <a:rPr lang="en-US" altLang="zh-CN">
                <a:latin typeface="宋体" panose="02010600030101010101" pitchFamily="2" charset="-122"/>
              </a:rPr>
              <a:t>Elasticsearch</a:t>
            </a:r>
          </a:p>
          <a:p>
            <a:pPr lvl="1" eaLnBrk="1" hangingPunct="1"/>
            <a:r>
              <a:rPr lang="en-US" altLang="zh-CN">
                <a:latin typeface="宋体" panose="02010600030101010101" pitchFamily="2" charset="-122"/>
              </a:rPr>
              <a:t>Solr</a:t>
            </a:r>
          </a:p>
          <a:p>
            <a:pPr lvl="1" eaLnBrk="1" hangingPunct="1"/>
            <a:r>
              <a:rPr lang="en-US" altLang="zh-CN">
                <a:latin typeface="宋体" panose="02010600030101010101" pitchFamily="2" charset="-122"/>
              </a:rPr>
              <a:t>Lucene</a:t>
            </a:r>
          </a:p>
        </p:txBody>
      </p:sp>
    </p:spTree>
  </p:cSld>
  <p:clrMapOvr>
    <a:masterClrMapping/>
  </p:clrMapOvr>
  <p:transition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>
          <a:xfrm>
            <a:off x="746124" y="1916832"/>
            <a:ext cx="8229600" cy="4463752"/>
          </a:xfrm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11.1 </a:t>
            </a:r>
            <a:r>
              <a:rPr lang="zh-CN" altLang="en-US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非结构化数据挖掘概述</a:t>
            </a:r>
            <a:endParaRPr lang="en-US" altLang="zh-CN" b="1" dirty="0">
              <a:solidFill>
                <a:schemeClr val="accent3">
                  <a:lumMod val="65000"/>
                </a:schemeClr>
              </a:solidFill>
              <a:latin typeface="+mn-ea"/>
            </a:endParaRPr>
          </a:p>
          <a:p>
            <a:pPr eaLnBrk="1" hangingPunct="1"/>
            <a:r>
              <a:rPr lang="en-US" altLang="zh-CN" b="1" dirty="0">
                <a:latin typeface="+mn-ea"/>
              </a:rPr>
              <a:t>11.2 </a:t>
            </a:r>
            <a:r>
              <a:rPr lang="zh-CN" altLang="en-US" b="1" dirty="0">
                <a:latin typeface="+mn-ea"/>
              </a:rPr>
              <a:t>文本数据挖掘</a:t>
            </a:r>
            <a:endParaRPr lang="en-US" altLang="zh-CN" b="1" dirty="0">
              <a:latin typeface="+mn-ea"/>
            </a:endParaRPr>
          </a:p>
          <a:p>
            <a:pPr marL="685800" lvl="1" eaLnBrk="1" hangingPunct="1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+mn-ea"/>
              </a:rPr>
              <a:t>11.2.1 </a:t>
            </a:r>
            <a:r>
              <a:rPr lang="zh-CN" altLang="en-US" b="1" dirty="0">
                <a:latin typeface="+mn-ea"/>
              </a:rPr>
              <a:t>文本挖掘的定义</a:t>
            </a:r>
            <a:endParaRPr lang="en-US" altLang="zh-CN" b="1" dirty="0">
              <a:latin typeface="+mn-ea"/>
            </a:endParaRPr>
          </a:p>
          <a:p>
            <a:pPr marL="685800" lvl="1" eaLnBrk="1" hangingPunct="1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+mn-ea"/>
              </a:rPr>
              <a:t>11.2.2 </a:t>
            </a:r>
            <a:r>
              <a:rPr lang="zh-CN" altLang="en-US" b="1" dirty="0">
                <a:latin typeface="+mn-ea"/>
              </a:rPr>
              <a:t>文本分类与聚类</a:t>
            </a:r>
            <a:endParaRPr lang="en-US" altLang="zh-CN" b="1" dirty="0">
              <a:latin typeface="+mn-ea"/>
            </a:endParaRPr>
          </a:p>
          <a:p>
            <a:pPr marL="685800" lvl="1" eaLnBrk="1" hangingPunct="1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+mn-ea"/>
              </a:rPr>
              <a:t>11.2.3 </a:t>
            </a:r>
            <a:r>
              <a:rPr lang="zh-CN" altLang="en-US" b="1" dirty="0">
                <a:latin typeface="+mn-ea"/>
              </a:rPr>
              <a:t>文本检索</a:t>
            </a:r>
            <a:endParaRPr lang="en-US" altLang="zh-CN" b="1" dirty="0">
              <a:latin typeface="+mn-ea"/>
            </a:endParaRPr>
          </a:p>
          <a:p>
            <a:pPr marL="685800" lvl="1" eaLnBrk="1" hangingPunct="1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+mn-ea"/>
              </a:rPr>
              <a:t>11.2.4 </a:t>
            </a:r>
            <a:r>
              <a:rPr lang="zh-CN" altLang="en-US" b="1" dirty="0">
                <a:latin typeface="+mn-ea"/>
              </a:rPr>
              <a:t>文本相似性分析</a:t>
            </a:r>
            <a:endParaRPr lang="en-US" altLang="zh-CN" b="1" dirty="0">
              <a:latin typeface="+mn-ea"/>
            </a:endParaRPr>
          </a:p>
          <a:p>
            <a:pPr eaLnBrk="1" hangingPunct="1"/>
            <a:r>
              <a:rPr lang="en-US" altLang="zh-CN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11.3 Web</a:t>
            </a:r>
            <a:r>
              <a:rPr lang="zh-CN" altLang="en-US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数据挖掘</a:t>
            </a:r>
            <a:endParaRPr lang="en-US" altLang="zh-CN" b="1" dirty="0">
              <a:solidFill>
                <a:schemeClr val="accent3">
                  <a:lumMod val="65000"/>
                </a:schemeClr>
              </a:solidFill>
              <a:latin typeface="+mn-ea"/>
            </a:endParaRPr>
          </a:p>
          <a:p>
            <a:pPr eaLnBrk="1" hangingPunct="1"/>
            <a:r>
              <a:rPr lang="en-US" altLang="zh-CN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11.4 </a:t>
            </a:r>
            <a:r>
              <a:rPr lang="zh-CN" altLang="en-US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多媒体数据挖掘</a:t>
            </a:r>
            <a:endParaRPr lang="en-US" altLang="zh-CN" b="1" dirty="0">
              <a:solidFill>
                <a:schemeClr val="accent3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6147" name="Text Box 5"/>
          <p:cNvSpPr txBox="1">
            <a:spLocks noChangeArrowheads="1"/>
          </p:cNvSpPr>
          <p:nvPr/>
        </p:nvSpPr>
        <p:spPr bwMode="auto">
          <a:xfrm>
            <a:off x="746124" y="836613"/>
            <a:ext cx="634615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 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 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非结构化数据挖掘</a:t>
            </a:r>
          </a:p>
        </p:txBody>
      </p:sp>
    </p:spTree>
    <p:extLst>
      <p:ext uri="{BB962C8B-B14F-4D97-AF65-F5344CB8AC3E}">
        <p14:creationId xmlns:p14="http://schemas.microsoft.com/office/powerpoint/2010/main" val="3513829492"/>
      </p:ext>
    </p:extLst>
  </p:cSld>
  <p:clrMapOvr>
    <a:masterClrMapping/>
  </p:clrMapOvr>
  <p:transition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828800"/>
            <a:ext cx="4824413" cy="391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6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503488"/>
            <a:ext cx="6440487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5335588" y="1703388"/>
            <a:ext cx="3529012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大量重复的网页：</a:t>
            </a:r>
            <a:endParaRPr kumimoji="1" lang="en-US" altLang="zh-CN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</a:pPr>
            <a:r>
              <a:rPr kumimoji="1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影响用户体验</a:t>
            </a:r>
            <a:endParaRPr kumimoji="1" lang="en-US" altLang="zh-CN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</a:pPr>
            <a:r>
              <a:rPr kumimoji="1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浪费存储空间</a:t>
            </a:r>
            <a:endParaRPr kumimoji="1" lang="en-US" altLang="zh-CN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重复网页问题</a:t>
            </a:r>
          </a:p>
        </p:txBody>
      </p:sp>
      <p:pic>
        <p:nvPicPr>
          <p:cNvPr id="82949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4976813"/>
            <a:ext cx="6440487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下箭头 13"/>
          <p:cNvSpPr/>
          <p:nvPr/>
        </p:nvSpPr>
        <p:spPr>
          <a:xfrm>
            <a:off x="6329363" y="4002088"/>
            <a:ext cx="769937" cy="841375"/>
          </a:xfrm>
          <a:prstGeom prst="downArrow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srgbClr val="00206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828800"/>
            <a:ext cx="4870450" cy="46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4859338" y="4843463"/>
            <a:ext cx="394811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事先去掉重复的网页</a:t>
            </a:r>
            <a:endParaRPr kumimoji="1" lang="en-US" altLang="zh-CN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kumimoji="1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文本相似性分析</a:t>
            </a:r>
            <a:endParaRPr kumimoji="1" lang="en-US" altLang="zh-CN" sz="2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75" y="5341938"/>
            <a:ext cx="1914525" cy="147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文本相似性分析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44675"/>
            <a:ext cx="8229600" cy="3886200"/>
          </a:xfrm>
        </p:spPr>
        <p:txBody>
          <a:bodyPr/>
          <a:lstStyle/>
          <a:p>
            <a:r>
              <a:rPr kumimoji="1" lang="zh-CN" altLang="en-US"/>
              <a:t>文本特征向量化（文字符号</a:t>
            </a:r>
            <a:r>
              <a:rPr kumimoji="1" lang="zh-CN" altLang="en-US">
                <a:sym typeface="Wingdings" panose="05000000000000000000" pitchFamily="2" charset="2"/>
              </a:rPr>
              <a:t></a:t>
            </a:r>
            <a:r>
              <a:rPr kumimoji="1" lang="zh-CN" altLang="en-US"/>
              <a:t>数学符号）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lang="zh-CN" altLang="en-US"/>
              <a:t>常用</a:t>
            </a:r>
            <a:r>
              <a:rPr lang="zh-CN" altLang="en-US">
                <a:solidFill>
                  <a:srgbClr val="FF0000"/>
                </a:solidFill>
              </a:rPr>
              <a:t>余弦夹角</a:t>
            </a:r>
            <a:r>
              <a:rPr lang="zh-CN" altLang="en-US"/>
              <a:t>刻画两个文档之间的相似度</a:t>
            </a:r>
            <a:endParaRPr lang="en-US" altLang="zh-CN"/>
          </a:p>
          <a:p>
            <a:endParaRPr kumimoji="1" lang="zh-CN" altLang="en-US"/>
          </a:p>
        </p:txBody>
      </p:sp>
      <p:sp>
        <p:nvSpPr>
          <p:cNvPr id="84996" name="Text Box 5"/>
          <p:cNvSpPr txBox="1">
            <a:spLocks noChangeArrowheads="1"/>
          </p:cNvSpPr>
          <p:nvPr/>
        </p:nvSpPr>
        <p:spPr bwMode="auto">
          <a:xfrm>
            <a:off x="3189288" y="2882900"/>
            <a:ext cx="4786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S1=</a:t>
            </a:r>
            <a:r>
              <a:rPr lang="zh-CN" altLang="en-US" sz="2400"/>
              <a:t>(0, 0, 0, 3, 0, ..., 28, 0, 0, 0, 3)</a:t>
            </a:r>
          </a:p>
        </p:txBody>
      </p:sp>
      <p:sp>
        <p:nvSpPr>
          <p:cNvPr id="84997" name="箭头 333"/>
          <p:cNvSpPr>
            <a:spLocks noChangeShapeType="1"/>
          </p:cNvSpPr>
          <p:nvPr/>
        </p:nvSpPr>
        <p:spPr bwMode="auto">
          <a:xfrm>
            <a:off x="2044700" y="3135313"/>
            <a:ext cx="7524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84998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2781300"/>
            <a:ext cx="7874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9" name="Text Box 8"/>
          <p:cNvSpPr txBox="1">
            <a:spLocks noChangeArrowheads="1"/>
          </p:cNvSpPr>
          <p:nvPr/>
        </p:nvSpPr>
        <p:spPr bwMode="auto">
          <a:xfrm>
            <a:off x="3132138" y="3998913"/>
            <a:ext cx="49577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S2=</a:t>
            </a:r>
            <a:r>
              <a:rPr lang="zh-CN" altLang="en-US" sz="2400"/>
              <a:t>(1, 0, 5, 0, 0, ..., 10, 0, 20, 0, 1)</a:t>
            </a:r>
          </a:p>
        </p:txBody>
      </p:sp>
      <p:sp>
        <p:nvSpPr>
          <p:cNvPr id="85000" name="箭头 333"/>
          <p:cNvSpPr>
            <a:spLocks noChangeShapeType="1"/>
          </p:cNvSpPr>
          <p:nvPr/>
        </p:nvSpPr>
        <p:spPr bwMode="auto">
          <a:xfrm>
            <a:off x="1987550" y="4295775"/>
            <a:ext cx="7524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8500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3902075"/>
            <a:ext cx="7874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Object 8"/>
          <p:cNvGraphicFramePr>
            <a:graphicFrameLocks noChangeAspect="1"/>
          </p:cNvGraphicFramePr>
          <p:nvPr/>
        </p:nvGraphicFramePr>
        <p:xfrm>
          <a:off x="927100" y="5516563"/>
          <a:ext cx="4322763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413670" imgH="482590" progId="Equation.3">
                  <p:embed/>
                </p:oleObj>
              </mc:Choice>
              <mc:Fallback>
                <p:oleObj r:id="rId4" imgW="2413670" imgH="48259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5516563"/>
                        <a:ext cx="4322763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相似性度量算法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19288"/>
            <a:ext cx="8229600" cy="3886200"/>
          </a:xfrm>
        </p:spPr>
        <p:txBody>
          <a:bodyPr/>
          <a:lstStyle/>
          <a:p>
            <a:r>
              <a:rPr lang="zh-CN" altLang="en-US" b="1"/>
              <a:t>杰卡德相似系数</a:t>
            </a:r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  <a:p>
            <a:r>
              <a:rPr lang="zh-CN" altLang="en-US" b="1"/>
              <a:t>局部敏感</a:t>
            </a:r>
            <a:r>
              <a:rPr lang="en-US" altLang="zh-CN" b="1"/>
              <a:t>hash</a:t>
            </a:r>
            <a:r>
              <a:rPr lang="zh-CN" altLang="en-US" b="1"/>
              <a:t>算法</a:t>
            </a:r>
            <a:r>
              <a:rPr lang="en-US" altLang="zh-CN" b="1"/>
              <a:t>LSH</a:t>
            </a:r>
          </a:p>
          <a:p>
            <a:pPr lvl="1"/>
            <a:r>
              <a:rPr lang="en-US" altLang="zh-CN" b="1"/>
              <a:t>  </a:t>
            </a:r>
            <a:r>
              <a:rPr lang="en-US" altLang="zh-CN"/>
              <a:t>Minwise Hashing</a:t>
            </a:r>
          </a:p>
          <a:p>
            <a:endParaRPr lang="en-US" altLang="zh-CN" b="1"/>
          </a:p>
          <a:p>
            <a:pPr marL="800100" lvl="2" indent="0">
              <a:buFont typeface="Wingdings" panose="05000000000000000000" pitchFamily="2" charset="2"/>
              <a:buNone/>
            </a:pPr>
            <a:endParaRPr kumimoji="1" lang="en-US" altLang="zh-CN"/>
          </a:p>
          <a:p>
            <a:pPr marL="800100" lvl="2" indent="0">
              <a:buFont typeface="Wingdings" panose="05000000000000000000" pitchFamily="2" charset="2"/>
              <a:buNone/>
            </a:pPr>
            <a:endParaRPr kumimoji="1" lang="zh-CN" altLang="en-US"/>
          </a:p>
        </p:txBody>
      </p:sp>
      <p:sp>
        <p:nvSpPr>
          <p:cNvPr id="4" name="矩形 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35696" y="2708920"/>
            <a:ext cx="2903936" cy="8559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  <a:latin typeface="Arial" charset="0"/>
                <a:ea typeface="宋体" charset="-122"/>
              </a:rPr>
              <a:t> </a:t>
            </a:r>
          </a:p>
        </p:txBody>
      </p:sp>
      <p:pic>
        <p:nvPicPr>
          <p:cNvPr id="86020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5053013"/>
            <a:ext cx="839787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3" y="5013325"/>
            <a:ext cx="1116012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右箭头 6"/>
          <p:cNvSpPr/>
          <p:nvPr/>
        </p:nvSpPr>
        <p:spPr>
          <a:xfrm>
            <a:off x="4716463" y="5334000"/>
            <a:ext cx="1287462" cy="681038"/>
          </a:xfrm>
          <a:prstGeom prst="rightArrow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b="1"/>
              <a:t>随机置换</a:t>
            </a:r>
          </a:p>
        </p:txBody>
      </p:sp>
      <p:pic>
        <p:nvPicPr>
          <p:cNvPr id="86023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5035550"/>
            <a:ext cx="1016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右箭头 10"/>
          <p:cNvSpPr/>
          <p:nvPr/>
        </p:nvSpPr>
        <p:spPr>
          <a:xfrm>
            <a:off x="2114550" y="5334000"/>
            <a:ext cx="993775" cy="681038"/>
          </a:xfrm>
          <a:prstGeom prst="rightArrow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b="1">
                <a:solidFill>
                  <a:schemeClr val="tx1"/>
                </a:solidFill>
              </a:rPr>
              <a:t>转换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6025" name="文本框 11"/>
          <p:cNvSpPr txBox="1">
            <a:spLocks noChangeArrowheads="1"/>
          </p:cNvSpPr>
          <p:nvPr/>
        </p:nvSpPr>
        <p:spPr bwMode="auto">
          <a:xfrm>
            <a:off x="3513138" y="6242050"/>
            <a:ext cx="685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/>
              <a:t>VSM</a:t>
            </a:r>
            <a:endParaRPr kumimoji="1" lang="zh-CN" altLang="en-US" sz="1800"/>
          </a:p>
        </p:txBody>
      </p:sp>
      <p:sp>
        <p:nvSpPr>
          <p:cNvPr id="86026" name="文本框 12"/>
          <p:cNvSpPr txBox="1">
            <a:spLocks noChangeArrowheads="1"/>
          </p:cNvSpPr>
          <p:nvPr/>
        </p:nvSpPr>
        <p:spPr bwMode="auto">
          <a:xfrm>
            <a:off x="6057900" y="6248400"/>
            <a:ext cx="1323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/>
              <a:t>fingerprint</a:t>
            </a:r>
            <a:endParaRPr kumimoji="1" lang="zh-CN" altLang="en-US" sz="2000"/>
          </a:p>
        </p:txBody>
      </p:sp>
    </p:spTree>
  </p:cSld>
  <p:clrMapOvr>
    <a:masterClrMapping/>
  </p:clrMapOvr>
  <p:transition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43900" cy="13716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局部敏感哈希</a:t>
            </a:r>
            <a:r>
              <a:rPr lang="en-US" altLang="zh-CN" dirty="0"/>
              <a:t>—</a:t>
            </a:r>
            <a:r>
              <a:rPr lang="en-US" altLang="zh-CN" dirty="0" err="1"/>
              <a:t>Minwsie</a:t>
            </a:r>
            <a:r>
              <a:rPr lang="en-US" altLang="zh-CN" dirty="0"/>
              <a:t> Hashing</a:t>
            </a:r>
            <a:endParaRPr lang="zh-CN" altLang="en-US" dirty="0"/>
          </a:p>
        </p:txBody>
      </p:sp>
      <p:grpSp>
        <p:nvGrpSpPr>
          <p:cNvPr id="87042" name="组合 74"/>
          <p:cNvGrpSpPr>
            <a:grpSpLocks/>
          </p:cNvGrpSpPr>
          <p:nvPr/>
        </p:nvGrpSpPr>
        <p:grpSpPr bwMode="auto">
          <a:xfrm>
            <a:off x="892175" y="2308225"/>
            <a:ext cx="1571625" cy="1608138"/>
            <a:chOff x="806738" y="2442210"/>
            <a:chExt cx="1572683" cy="1608771"/>
          </a:xfrm>
        </p:grpSpPr>
        <p:sp>
          <p:nvSpPr>
            <p:cNvPr id="38" name="文本框 37"/>
            <p:cNvSpPr txBox="1"/>
            <p:nvPr/>
          </p:nvSpPr>
          <p:spPr>
            <a:xfrm>
              <a:off x="932235" y="3334736"/>
              <a:ext cx="1088169" cy="71624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4050" b="1" dirty="0">
                  <a:solidFill>
                    <a:schemeClr val="accent2">
                      <a:lumMod val="50000"/>
                    </a:schemeClr>
                  </a:solidFill>
                </a:rPr>
                <a:t>40%</a:t>
              </a:r>
              <a:endParaRPr lang="zh-CN" altLang="en-US" sz="405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40098" y="2986937"/>
              <a:ext cx="1539323" cy="4145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100" b="1" dirty="0">
                  <a:solidFill>
                    <a:schemeClr val="accent2">
                      <a:lumMod val="50000"/>
                    </a:schemeClr>
                  </a:solidFill>
                </a:rPr>
                <a:t>文本相似度</a:t>
              </a:r>
            </a:p>
          </p:txBody>
        </p:sp>
        <p:grpSp>
          <p:nvGrpSpPr>
            <p:cNvPr id="40" name="组合 22"/>
            <p:cNvGrpSpPr/>
            <p:nvPr/>
          </p:nvGrpSpPr>
          <p:grpSpPr>
            <a:xfrm>
              <a:off x="806738" y="2450857"/>
              <a:ext cx="596167" cy="467981"/>
              <a:chOff x="3654425" y="5089525"/>
              <a:chExt cx="1860550" cy="14605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41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en-US" sz="1013"/>
              </a:p>
            </p:txBody>
          </p:sp>
          <p:sp>
            <p:nvSpPr>
              <p:cNvPr id="42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en-US" sz="1013"/>
              </a:p>
            </p:txBody>
          </p:sp>
          <p:sp>
            <p:nvSpPr>
              <p:cNvPr id="43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en-US" sz="1013"/>
              </a:p>
            </p:txBody>
          </p:sp>
          <p:sp>
            <p:nvSpPr>
              <p:cNvPr id="44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en-US" sz="1013"/>
              </a:p>
            </p:txBody>
          </p:sp>
          <p:sp>
            <p:nvSpPr>
              <p:cNvPr id="45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en-US" sz="1013"/>
              </a:p>
            </p:txBody>
          </p:sp>
          <p:sp>
            <p:nvSpPr>
              <p:cNvPr id="46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en-US" sz="1013"/>
              </a:p>
            </p:txBody>
          </p:sp>
          <p:sp>
            <p:nvSpPr>
              <p:cNvPr id="47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en-US" sz="1013"/>
              </a:p>
            </p:txBody>
          </p:sp>
        </p:grpSp>
        <p:grpSp>
          <p:nvGrpSpPr>
            <p:cNvPr id="57" name="组合 22"/>
            <p:cNvGrpSpPr/>
            <p:nvPr/>
          </p:nvGrpSpPr>
          <p:grpSpPr>
            <a:xfrm>
              <a:off x="1675174" y="2442210"/>
              <a:ext cx="596167" cy="467981"/>
              <a:chOff x="3654425" y="5089525"/>
              <a:chExt cx="1860550" cy="14605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58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en-US" sz="1013"/>
              </a:p>
            </p:txBody>
          </p:sp>
          <p:sp>
            <p:nvSpPr>
              <p:cNvPr id="59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en-US" sz="1013"/>
              </a:p>
            </p:txBody>
          </p:sp>
          <p:sp>
            <p:nvSpPr>
              <p:cNvPr id="60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en-US" sz="1013"/>
              </a:p>
            </p:txBody>
          </p:sp>
          <p:sp>
            <p:nvSpPr>
              <p:cNvPr id="61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en-US" sz="1013"/>
              </a:p>
            </p:txBody>
          </p:sp>
          <p:sp>
            <p:nvSpPr>
              <p:cNvPr id="62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en-US" sz="1013"/>
              </a:p>
            </p:txBody>
          </p:sp>
          <p:sp>
            <p:nvSpPr>
              <p:cNvPr id="63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en-US" sz="1013"/>
              </a:p>
            </p:txBody>
          </p:sp>
          <p:sp>
            <p:nvSpPr>
              <p:cNvPr id="64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en-US" sz="1013"/>
              </a:p>
            </p:txBody>
          </p:sp>
        </p:grpSp>
      </p:grpSp>
      <p:grpSp>
        <p:nvGrpSpPr>
          <p:cNvPr id="87043" name="组合 72"/>
          <p:cNvGrpSpPr>
            <a:grpSpLocks/>
          </p:cNvGrpSpPr>
          <p:nvPr/>
        </p:nvGrpSpPr>
        <p:grpSpPr bwMode="auto">
          <a:xfrm>
            <a:off x="5219700" y="2370138"/>
            <a:ext cx="2081213" cy="1647825"/>
            <a:chOff x="6720563" y="3029548"/>
            <a:chExt cx="2081019" cy="1647193"/>
          </a:xfrm>
        </p:grpSpPr>
        <p:sp>
          <p:nvSpPr>
            <p:cNvPr id="65" name="文本框 64"/>
            <p:cNvSpPr txBox="1"/>
            <p:nvPr/>
          </p:nvSpPr>
          <p:spPr>
            <a:xfrm>
              <a:off x="7069780" y="3961053"/>
              <a:ext cx="1088923" cy="7156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4050" b="1" dirty="0">
                  <a:solidFill>
                    <a:schemeClr val="accent2">
                      <a:lumMod val="50000"/>
                    </a:schemeClr>
                  </a:solidFill>
                </a:rPr>
                <a:t>40%</a:t>
              </a:r>
              <a:endParaRPr lang="zh-CN" altLang="en-US" sz="405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7048" name="矩形 65"/>
            <p:cNvSpPr>
              <a:spLocks noChangeArrowheads="1"/>
            </p:cNvSpPr>
            <p:nvPr/>
          </p:nvSpPr>
          <p:spPr bwMode="auto">
            <a:xfrm>
              <a:off x="6720563" y="3624632"/>
              <a:ext cx="2081019" cy="415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100" b="1">
                  <a:solidFill>
                    <a:srgbClr val="3C3C77"/>
                  </a:solidFill>
                </a:rPr>
                <a:t>哈希值相等概率</a:t>
              </a:r>
            </a:p>
          </p:txBody>
        </p:sp>
        <p:pic>
          <p:nvPicPr>
            <p:cNvPr id="87049" name="图片 6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9649" y="3037050"/>
              <a:ext cx="467100" cy="46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050" name="图片 6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1576" y="3029548"/>
              <a:ext cx="467100" cy="46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7044" name="文本框 69"/>
          <p:cNvSpPr txBox="1">
            <a:spLocks noChangeArrowheads="1"/>
          </p:cNvSpPr>
          <p:nvPr/>
        </p:nvSpPr>
        <p:spPr bwMode="auto">
          <a:xfrm>
            <a:off x="631825" y="4360863"/>
            <a:ext cx="79311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ts val="45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3C3C7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lt"/>
              </a:rPr>
              <a:t>将两个文档的相似性比对</a:t>
            </a:r>
            <a:r>
              <a:rPr lang="en-US" altLang="zh-CN" sz="2400" b="1">
                <a:solidFill>
                  <a:srgbClr val="3C3C7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lt"/>
              </a:rPr>
              <a:t>             </a:t>
            </a:r>
            <a:r>
              <a:rPr lang="zh-CN" altLang="en-US" sz="2400" b="1">
                <a:solidFill>
                  <a:srgbClr val="3C3C7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lt"/>
              </a:rPr>
              <a:t>两个文档指纹的比对</a:t>
            </a:r>
            <a:endParaRPr lang="en-US" altLang="zh-CN" sz="2400" b="1">
              <a:solidFill>
                <a:srgbClr val="3C3C7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71" name="右箭头 70"/>
          <p:cNvSpPr/>
          <p:nvPr/>
        </p:nvSpPr>
        <p:spPr>
          <a:xfrm>
            <a:off x="4160838" y="4308475"/>
            <a:ext cx="936625" cy="6746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</a:rPr>
              <a:t>转换</a:t>
            </a:r>
          </a:p>
        </p:txBody>
      </p:sp>
      <p:sp>
        <p:nvSpPr>
          <p:cNvPr id="72" name="左右箭头 71"/>
          <p:cNvSpPr/>
          <p:nvPr/>
        </p:nvSpPr>
        <p:spPr>
          <a:xfrm>
            <a:off x="3152775" y="2692400"/>
            <a:ext cx="1728788" cy="7604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</p:spTree>
  </p:cSld>
  <p:clrMapOvr>
    <a:masterClrMapping/>
  </p:clrMapOvr>
  <p:transition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集合相似性计算过程</a:t>
            </a:r>
          </a:p>
        </p:txBody>
      </p:sp>
      <p:graphicFrame>
        <p:nvGraphicFramePr>
          <p:cNvPr id="89090" name="对象 3"/>
          <p:cNvGraphicFramePr>
            <a:graphicFrameLocks noChangeAspect="1"/>
          </p:cNvGraphicFramePr>
          <p:nvPr/>
        </p:nvGraphicFramePr>
        <p:xfrm>
          <a:off x="1258888" y="1828800"/>
          <a:ext cx="6913562" cy="460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7632700" imgH="5283200" progId="Visio.Drawing.15">
                  <p:embed/>
                </p:oleObj>
              </mc:Choice>
              <mc:Fallback>
                <p:oleObj name="Visio" r:id="rId3" imgW="7632700" imgH="5283200" progId="Visio.Drawing.15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849" t="5325" r="2737" b="6311"/>
                      <a:stretch>
                        <a:fillRect/>
                      </a:stretch>
                    </p:blipFill>
                    <p:spPr bwMode="auto">
                      <a:xfrm>
                        <a:off x="1258888" y="1828800"/>
                        <a:ext cx="6913562" cy="460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Minwise Hashing</a:t>
            </a:r>
            <a:r>
              <a:rPr lang="zh-CN" altLang="en-US"/>
              <a:t>一次随机置换</a:t>
            </a:r>
          </a:p>
        </p:txBody>
      </p:sp>
      <p:sp>
        <p:nvSpPr>
          <p:cNvPr id="86020" name="矩形 1"/>
          <p:cNvSpPr>
            <a:spLocks noChangeArrowheads="1"/>
          </p:cNvSpPr>
          <p:nvPr/>
        </p:nvSpPr>
        <p:spPr bwMode="auto">
          <a:xfrm>
            <a:off x="1423988" y="4684713"/>
            <a:ext cx="5422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400" dirty="0">
                <a:latin typeface="+mj-lt"/>
              </a:rPr>
              <a:t>S</a:t>
            </a:r>
            <a:r>
              <a:rPr lang="zh-CN" altLang="en-US" sz="2400" dirty="0">
                <a:latin typeface="+mj-lt"/>
              </a:rPr>
              <a:t>＝｛</a:t>
            </a:r>
            <a:r>
              <a:rPr lang="en-US" altLang="zh-CN" sz="2400" dirty="0">
                <a:latin typeface="+mj-lt"/>
              </a:rPr>
              <a:t>1</a:t>
            </a:r>
            <a:r>
              <a:rPr lang="zh-CN" altLang="en-US" sz="2400" dirty="0">
                <a:latin typeface="+mj-lt"/>
              </a:rPr>
              <a:t>，           </a:t>
            </a:r>
            <a:r>
              <a:rPr lang="en-US" altLang="zh-CN" sz="2400" dirty="0">
                <a:latin typeface="+mj-lt"/>
              </a:rPr>
              <a:t>3</a:t>
            </a:r>
            <a:r>
              <a:rPr lang="zh-CN" altLang="en-US" sz="2400" dirty="0">
                <a:latin typeface="+mj-lt"/>
              </a:rPr>
              <a:t>， </a:t>
            </a:r>
            <a:r>
              <a:rPr lang="en-US" altLang="zh-CN" sz="2400" dirty="0">
                <a:latin typeface="+mj-lt"/>
              </a:rPr>
              <a:t>4</a:t>
            </a:r>
            <a:r>
              <a:rPr lang="zh-CN" altLang="en-US" sz="2400" dirty="0">
                <a:latin typeface="+mj-lt"/>
              </a:rPr>
              <a:t>，          </a:t>
            </a:r>
            <a:r>
              <a:rPr lang="en-US" altLang="zh-CN" sz="2400" dirty="0">
                <a:latin typeface="+mj-lt"/>
              </a:rPr>
              <a:t>6  </a:t>
            </a:r>
            <a:r>
              <a:rPr lang="zh-CN" altLang="en-US" sz="2400" dirty="0">
                <a:latin typeface="+mj-lt"/>
              </a:rPr>
              <a:t>｝</a:t>
            </a:r>
            <a:endParaRPr lang="en-US" altLang="zh-CN" sz="2400" dirty="0">
              <a:latin typeface="+mj-lt"/>
            </a:endParaRPr>
          </a:p>
        </p:txBody>
      </p:sp>
      <p:cxnSp>
        <p:nvCxnSpPr>
          <p:cNvPr id="4" name="直线箭头连接符 3"/>
          <p:cNvCxnSpPr/>
          <p:nvPr/>
        </p:nvCxnSpPr>
        <p:spPr>
          <a:xfrm flipV="1">
            <a:off x="2916238" y="4241800"/>
            <a:ext cx="0" cy="3683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 flipV="1">
            <a:off x="4292600" y="4241800"/>
            <a:ext cx="0" cy="3683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 flipV="1">
            <a:off x="4879975" y="4241800"/>
            <a:ext cx="0" cy="3683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V="1">
            <a:off x="6156325" y="4240213"/>
            <a:ext cx="0" cy="3698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025" name="文本框 4"/>
          <p:cNvSpPr txBox="1">
            <a:spLocks noChangeArrowheads="1"/>
          </p:cNvSpPr>
          <p:nvPr/>
        </p:nvSpPr>
        <p:spPr bwMode="auto">
          <a:xfrm>
            <a:off x="457200" y="4214813"/>
            <a:ext cx="3022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</a:rPr>
              <a:t>根据</a:t>
            </a:r>
            <a:r>
              <a:rPr kumimoji="1" lang="en-US" altLang="zh-CN" sz="2400" b="1">
                <a:solidFill>
                  <a:srgbClr val="FF0000"/>
                </a:solidFill>
              </a:rPr>
              <a:t>S</a:t>
            </a:r>
            <a:r>
              <a:rPr kumimoji="1" lang="zh-CN" altLang="en-US" sz="2400" b="1">
                <a:solidFill>
                  <a:srgbClr val="FF0000"/>
                </a:solidFill>
              </a:rPr>
              <a:t>对号入座</a:t>
            </a:r>
          </a:p>
        </p:txBody>
      </p:sp>
      <p:cxnSp>
        <p:nvCxnSpPr>
          <p:cNvPr id="10" name="直线箭头连接符 9"/>
          <p:cNvCxnSpPr/>
          <p:nvPr/>
        </p:nvCxnSpPr>
        <p:spPr>
          <a:xfrm>
            <a:off x="3063875" y="4083050"/>
            <a:ext cx="228600" cy="10683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4976813" y="4105275"/>
            <a:ext cx="228600" cy="1066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>
            <a:off x="4381500" y="4083050"/>
            <a:ext cx="228600" cy="10683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>
            <a:off x="6224588" y="4151313"/>
            <a:ext cx="228600" cy="10683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716088"/>
            <a:ext cx="8229600" cy="2513012"/>
          </a:xfrm>
        </p:spPr>
        <p:txBody>
          <a:bodyPr/>
          <a:lstStyle/>
          <a:p>
            <a:r>
              <a:rPr lang="zh-CN" altLang="en-US"/>
              <a:t>设全集</a:t>
            </a:r>
            <a:r>
              <a:rPr lang="el-GR" altLang="zh-CN"/>
              <a:t>Ω</a:t>
            </a:r>
            <a:r>
              <a:rPr lang="en-US" altLang="zh-CN"/>
              <a:t>={0,1,2,3,4,5,6,7}</a:t>
            </a:r>
          </a:p>
          <a:p>
            <a:r>
              <a:rPr lang="en-US" altLang="zh-CN"/>
              <a:t>S={1</a:t>
            </a:r>
            <a:r>
              <a:rPr lang="zh-CN" altLang="en-US"/>
              <a:t>，</a:t>
            </a:r>
            <a:r>
              <a:rPr lang="en-US" altLang="zh-CN"/>
              <a:t>3</a:t>
            </a:r>
            <a:r>
              <a:rPr lang="zh-CN" altLang="en-US"/>
              <a:t>，</a:t>
            </a:r>
            <a:r>
              <a:rPr lang="en-US" altLang="zh-CN"/>
              <a:t>4</a:t>
            </a:r>
            <a:r>
              <a:rPr lang="zh-CN" altLang="en-US"/>
              <a:t>，</a:t>
            </a:r>
            <a:r>
              <a:rPr lang="en-US" altLang="zh-CN"/>
              <a:t>6}</a:t>
            </a:r>
          </a:p>
          <a:p>
            <a:r>
              <a:rPr lang="zh-CN" altLang="en-US"/>
              <a:t>全集</a:t>
            </a:r>
            <a:r>
              <a:rPr lang="el-GR" altLang="zh-CN"/>
              <a:t>Ω</a:t>
            </a:r>
            <a:r>
              <a:rPr lang="zh-CN" altLang="en-US"/>
              <a:t>产生一次随机置换的序列为：</a:t>
            </a:r>
            <a:endParaRPr lang="en-US" altLang="zh-CN"/>
          </a:p>
          <a:p>
            <a:endParaRPr lang="en-US" altLang="zh-CN" sz="1000"/>
          </a:p>
          <a:p>
            <a:pPr lvl="1"/>
            <a:r>
              <a:rPr lang="en-US" altLang="zh-CN"/>
              <a:t>Seq={5</a:t>
            </a:r>
            <a:r>
              <a:rPr lang="zh-CN" altLang="en-US"/>
              <a:t>，</a:t>
            </a:r>
            <a:r>
              <a:rPr lang="en-US" altLang="zh-CN"/>
              <a:t>0 </a:t>
            </a:r>
            <a:r>
              <a:rPr lang="zh-CN" altLang="en-US"/>
              <a:t>，</a:t>
            </a:r>
            <a:r>
              <a:rPr lang="en-US" altLang="zh-CN"/>
              <a:t>1 </a:t>
            </a:r>
            <a:r>
              <a:rPr lang="zh-CN" altLang="en-US"/>
              <a:t>，</a:t>
            </a:r>
            <a:r>
              <a:rPr lang="en-US" altLang="zh-CN"/>
              <a:t>6</a:t>
            </a:r>
            <a:r>
              <a:rPr lang="zh-CN" altLang="en-US"/>
              <a:t>，</a:t>
            </a:r>
            <a:r>
              <a:rPr lang="en-US" altLang="zh-CN"/>
              <a:t> 4 </a:t>
            </a:r>
            <a:r>
              <a:rPr lang="zh-CN" altLang="en-US"/>
              <a:t>，</a:t>
            </a:r>
            <a:r>
              <a:rPr lang="en-US" altLang="zh-CN"/>
              <a:t>2 </a:t>
            </a:r>
            <a:r>
              <a:rPr lang="zh-CN" altLang="en-US"/>
              <a:t>，</a:t>
            </a:r>
            <a:r>
              <a:rPr lang="en-US" altLang="zh-CN"/>
              <a:t>7</a:t>
            </a:r>
            <a:r>
              <a:rPr lang="zh-CN" altLang="en-US"/>
              <a:t>，</a:t>
            </a:r>
            <a:r>
              <a:rPr lang="en-US" altLang="zh-CN"/>
              <a:t> 3}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152650" y="3398838"/>
            <a:ext cx="5184775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0       1        2         3        4        5        6         7</a:t>
            </a:r>
            <a:endParaRPr lang="zh-CN" alt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55650" y="5151438"/>
            <a:ext cx="73866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中间序列</a:t>
            </a:r>
            <a:r>
              <a:rPr lang="el-GR" altLang="zh-CN" sz="2400" b="1">
                <a:latin typeface="Times New Roman" panose="02020603050405020304" pitchFamily="18" charset="0"/>
              </a:rPr>
              <a:t>π</a:t>
            </a:r>
            <a:r>
              <a:rPr lang="en-US" altLang="zh-CN" sz="2400" b="1"/>
              <a:t>(S)</a:t>
            </a:r>
            <a:r>
              <a:rPr lang="en-US" altLang="zh-CN" sz="2400"/>
              <a:t>={                                               }</a:t>
            </a:r>
            <a:endParaRPr lang="zh-CN" altLang="en-US" sz="2400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127375" y="5106988"/>
            <a:ext cx="584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/>
              <a:t>0, </a:t>
            </a:r>
            <a:endParaRPr lang="zh-CN" altLang="en-US" sz="2800"/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4397375" y="5118100"/>
            <a:ext cx="584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/>
              <a:t>6, </a:t>
            </a:r>
            <a:endParaRPr lang="zh-CN" altLang="en-US" sz="2800"/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5072063" y="5116513"/>
            <a:ext cx="5842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/>
              <a:t>4, </a:t>
            </a:r>
            <a:endParaRPr lang="zh-CN" altLang="en-US" sz="2800"/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6289675" y="5121275"/>
            <a:ext cx="4841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/>
              <a:t>7 </a:t>
            </a:r>
            <a:endParaRPr lang="zh-CN" altLang="en-US" sz="2800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688975" y="5799138"/>
            <a:ext cx="82089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Min(</a:t>
            </a:r>
            <a:r>
              <a:rPr lang="el-GR" altLang="zh-CN" sz="2400" b="1">
                <a:latin typeface="Times New Roman" panose="02020603050405020304" pitchFamily="18" charset="0"/>
              </a:rPr>
              <a:t>π</a:t>
            </a:r>
            <a:r>
              <a:rPr lang="en-US" altLang="zh-CN" sz="2400" b="1"/>
              <a:t>(S))</a:t>
            </a:r>
            <a:r>
              <a:rPr lang="en-US" altLang="zh-CN" sz="2400"/>
              <a:t>=0</a:t>
            </a:r>
            <a:r>
              <a:rPr lang="zh-CN" altLang="en-US" sz="2400"/>
              <a:t>，取最小值作为一次随机抽样；</a:t>
            </a:r>
            <a:r>
              <a:rPr lang="en-US" altLang="zh-CN" sz="2400"/>
              <a:t>K</a:t>
            </a:r>
            <a:r>
              <a:rPr lang="zh-CN" altLang="en-US" sz="2400"/>
              <a:t>次随机置换，就能产生</a:t>
            </a:r>
            <a:r>
              <a:rPr lang="en-US" altLang="zh-CN" sz="2400"/>
              <a:t>k</a:t>
            </a:r>
            <a:r>
              <a:rPr lang="zh-CN" altLang="en-US" sz="2400"/>
              <a:t>个指纹</a:t>
            </a:r>
            <a:r>
              <a:rPr lang="en-US" altLang="zh-CN" sz="2400"/>
              <a:t> </a:t>
            </a:r>
            <a:endParaRPr lang="zh-CN" altLang="en-US" sz="240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6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/>
      <p:bldP spid="86025" grpId="0"/>
      <p:bldP spid="3" grpId="0"/>
      <p:bldP spid="5" grpId="0"/>
      <p:bldP spid="6" grpId="0"/>
      <p:bldP spid="21" grpId="0"/>
      <p:bldP spid="22" grpId="0"/>
      <p:bldP spid="23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88988"/>
          </a:xfrm>
        </p:spPr>
        <p:txBody>
          <a:bodyPr/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11.1.1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数据按格式分类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40929"/>
            <a:ext cx="8229600" cy="3886200"/>
          </a:xfrm>
        </p:spPr>
        <p:txBody>
          <a:bodyPr/>
          <a:lstStyle/>
          <a:p>
            <a:r>
              <a:rPr lang="zh-CN" altLang="en-US" dirty="0"/>
              <a:t>结构化数据</a:t>
            </a:r>
            <a:endParaRPr lang="en-US" altLang="zh-CN" dirty="0"/>
          </a:p>
          <a:p>
            <a:pPr lvl="1"/>
            <a:r>
              <a:rPr lang="zh-CN" altLang="en-US" dirty="0"/>
              <a:t>有固定结构</a:t>
            </a:r>
            <a:endParaRPr lang="en-US" altLang="zh-CN" dirty="0"/>
          </a:p>
          <a:p>
            <a:pPr lvl="1"/>
            <a:r>
              <a:rPr lang="zh-CN" altLang="en-US" dirty="0"/>
              <a:t>行数据、存储在关系数据库中</a:t>
            </a:r>
            <a:endParaRPr lang="en-US" altLang="zh-CN" dirty="0"/>
          </a:p>
          <a:p>
            <a:pPr lvl="1"/>
            <a:r>
              <a:rPr lang="zh-CN" altLang="en-US" dirty="0"/>
              <a:t>可以用二位表结构来逻辑表达的数据</a:t>
            </a:r>
            <a:endParaRPr lang="en-US" altLang="zh-CN" dirty="0"/>
          </a:p>
          <a:p>
            <a:pPr lvl="1"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grpSp>
        <p:nvGrpSpPr>
          <p:cNvPr id="4" name="组 13"/>
          <p:cNvGrpSpPr>
            <a:grpSpLocks/>
          </p:cNvGrpSpPr>
          <p:nvPr/>
        </p:nvGrpSpPr>
        <p:grpSpPr bwMode="auto">
          <a:xfrm>
            <a:off x="5867400" y="1556792"/>
            <a:ext cx="1081088" cy="1317625"/>
            <a:chOff x="1981200" y="3240808"/>
            <a:chExt cx="1939042" cy="1891614"/>
          </a:xfrm>
        </p:grpSpPr>
        <p:pic>
          <p:nvPicPr>
            <p:cNvPr id="17423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1591" y="3240808"/>
              <a:ext cx="1828651" cy="1551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4" name="文本框 5"/>
            <p:cNvSpPr txBox="1">
              <a:spLocks noChangeArrowheads="1"/>
            </p:cNvSpPr>
            <p:nvPr/>
          </p:nvSpPr>
          <p:spPr bwMode="auto">
            <a:xfrm>
              <a:off x="1981200" y="4646212"/>
              <a:ext cx="1772021" cy="486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1296DB"/>
                  </a:solidFill>
                </a:rPr>
                <a:t>MYSQL</a:t>
              </a:r>
              <a:endParaRPr kumimoji="1" lang="zh-CN" altLang="en-US" sz="1600">
                <a:solidFill>
                  <a:srgbClr val="1296DB"/>
                </a:solidFill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863" y="1623467"/>
            <a:ext cx="1162050" cy="116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5401717"/>
            <a:ext cx="935037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5382667"/>
            <a:ext cx="8318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5352504"/>
            <a:ext cx="9048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5423942"/>
            <a:ext cx="885825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5395367"/>
            <a:ext cx="8223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408067"/>
            <a:ext cx="80645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519113" y="3787229"/>
            <a:ext cx="8229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</a:pPr>
            <a:r>
              <a:rPr lang="zh-CN" altLang="en-US">
                <a:latin typeface="宋体" panose="02010600030101010101" pitchFamily="2" charset="-122"/>
              </a:rPr>
              <a:t>非结构化数据</a:t>
            </a:r>
            <a:endParaRPr lang="en-US" altLang="zh-CN">
              <a:latin typeface="宋体" panose="02010600030101010101" pitchFamily="2" charset="-122"/>
            </a:endParaRPr>
          </a:p>
          <a:p>
            <a:pPr lvl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>
                <a:latin typeface="宋体" panose="02010600030101010101" pitchFamily="2" charset="-122"/>
              </a:rPr>
              <a:t>相对结构化数据而言的、无固定结构</a:t>
            </a:r>
            <a:endParaRPr lang="en-US" altLang="zh-CN">
              <a:latin typeface="宋体" panose="02010600030101010101" pitchFamily="2" charset="-122"/>
            </a:endParaRPr>
          </a:p>
          <a:p>
            <a:pPr lvl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>
                <a:latin typeface="宋体" panose="02010600030101010101" pitchFamily="2" charset="-122"/>
              </a:rPr>
              <a:t>文档、</a:t>
            </a:r>
            <a:r>
              <a:rPr lang="en-US" altLang="zh-CN">
                <a:latin typeface="宋体" panose="02010600030101010101" pitchFamily="2" charset="-122"/>
              </a:rPr>
              <a:t>HTML</a:t>
            </a:r>
            <a:r>
              <a:rPr lang="zh-CN" altLang="en-US">
                <a:latin typeface="宋体" panose="02010600030101010101" pitchFamily="2" charset="-122"/>
              </a:rPr>
              <a:t>、</a:t>
            </a:r>
            <a:r>
              <a:rPr lang="en-US" altLang="zh-CN">
                <a:latin typeface="宋体" panose="02010600030101010101" pitchFamily="2" charset="-122"/>
              </a:rPr>
              <a:t>XML</a:t>
            </a:r>
            <a:r>
              <a:rPr lang="zh-CN" altLang="en-US">
                <a:latin typeface="宋体" panose="02010600030101010101" pitchFamily="2" charset="-122"/>
              </a:rPr>
              <a:t>、图片、视频、音频等等</a:t>
            </a:r>
            <a:endParaRPr lang="en-US" altLang="zh-CN">
              <a:latin typeface="宋体" panose="0201060003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5389017"/>
            <a:ext cx="935037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5382667"/>
            <a:ext cx="8223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395367"/>
            <a:ext cx="80645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文本相似性分析过程</a:t>
            </a:r>
          </a:p>
        </p:txBody>
      </p:sp>
      <p:graphicFrame>
        <p:nvGraphicFramePr>
          <p:cNvPr id="93186" name="对象 3"/>
          <p:cNvGraphicFramePr>
            <a:graphicFrameLocks noChangeAspect="1"/>
          </p:cNvGraphicFramePr>
          <p:nvPr/>
        </p:nvGraphicFramePr>
        <p:xfrm>
          <a:off x="1619250" y="1828800"/>
          <a:ext cx="5926138" cy="499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032500" imgH="5270500" progId="Visio.Drawing.15">
                  <p:embed/>
                </p:oleObj>
              </mc:Choice>
              <mc:Fallback>
                <p:oleObj name="Visio" r:id="rId3" imgW="6032500" imgH="5270500" progId="Visio.Drawing.15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849" t="5325" r="2737" b="6311"/>
                      <a:stretch>
                        <a:fillRect/>
                      </a:stretch>
                    </p:blipFill>
                    <p:spPr bwMode="auto">
                      <a:xfrm>
                        <a:off x="1619250" y="1828800"/>
                        <a:ext cx="5926138" cy="499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3187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916113"/>
            <a:ext cx="368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8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557463"/>
            <a:ext cx="368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9" name="箭头 333"/>
          <p:cNvSpPr>
            <a:spLocks noChangeShapeType="1"/>
          </p:cNvSpPr>
          <p:nvPr/>
        </p:nvSpPr>
        <p:spPr bwMode="auto">
          <a:xfrm>
            <a:off x="1460500" y="2133600"/>
            <a:ext cx="3921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190" name="箭头 333"/>
          <p:cNvSpPr>
            <a:spLocks noChangeShapeType="1"/>
          </p:cNvSpPr>
          <p:nvPr/>
        </p:nvSpPr>
        <p:spPr bwMode="auto">
          <a:xfrm>
            <a:off x="1516063" y="2708275"/>
            <a:ext cx="3921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191" name="文本框 8"/>
          <p:cNvSpPr txBox="1">
            <a:spLocks noChangeArrowheads="1"/>
          </p:cNvSpPr>
          <p:nvPr/>
        </p:nvSpPr>
        <p:spPr bwMode="auto">
          <a:xfrm>
            <a:off x="363538" y="1930400"/>
            <a:ext cx="7080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/>
              <a:t>文档</a:t>
            </a:r>
            <a:r>
              <a:rPr kumimoji="1" lang="en-US" altLang="zh-CN" sz="1600"/>
              <a:t>1</a:t>
            </a:r>
            <a:endParaRPr kumimoji="1" lang="zh-CN" altLang="en-US" sz="1600"/>
          </a:p>
        </p:txBody>
      </p:sp>
      <p:sp>
        <p:nvSpPr>
          <p:cNvPr id="93192" name="文本框 9"/>
          <p:cNvSpPr txBox="1">
            <a:spLocks noChangeArrowheads="1"/>
          </p:cNvSpPr>
          <p:nvPr/>
        </p:nvSpPr>
        <p:spPr bwMode="auto">
          <a:xfrm>
            <a:off x="363538" y="2586038"/>
            <a:ext cx="7080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/>
              <a:t>文档</a:t>
            </a:r>
            <a:r>
              <a:rPr kumimoji="1" lang="en-US" altLang="zh-CN" sz="1600"/>
              <a:t>2</a:t>
            </a:r>
            <a:endParaRPr kumimoji="1" lang="zh-CN" altLang="en-US" sz="1600"/>
          </a:p>
        </p:txBody>
      </p:sp>
      <p:sp>
        <p:nvSpPr>
          <p:cNvPr id="93193" name="文本框 10"/>
          <p:cNvSpPr txBox="1">
            <a:spLocks noChangeArrowheads="1"/>
          </p:cNvSpPr>
          <p:nvPr/>
        </p:nvSpPr>
        <p:spPr bwMode="auto">
          <a:xfrm>
            <a:off x="4643438" y="4919663"/>
            <a:ext cx="4500562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宋体" panose="02010600030101010101" pitchFamily="2" charset="-122"/>
              </a:rPr>
              <a:t>这里</a:t>
            </a:r>
            <a:r>
              <a:rPr kumimoji="1" lang="zh-CN" altLang="en-US" sz="2400">
                <a:solidFill>
                  <a:srgbClr val="FF0000"/>
                </a:solidFill>
                <a:latin typeface="宋体" panose="02010600030101010101" pitchFamily="2" charset="-122"/>
              </a:rPr>
              <a:t>随机置换次数</a:t>
            </a:r>
            <a:r>
              <a:rPr kumimoji="1" lang="en-US" altLang="zh-CN" sz="2400">
                <a:latin typeface="宋体" panose="02010600030101010101" pitchFamily="2" charset="-122"/>
              </a:rPr>
              <a:t>k</a:t>
            </a:r>
            <a:r>
              <a:rPr kumimoji="1" lang="zh-CN" altLang="en-US" sz="2400">
                <a:latin typeface="宋体" panose="02010600030101010101" pitchFamily="2" charset="-122"/>
              </a:rPr>
              <a:t>取</a:t>
            </a:r>
            <a:r>
              <a:rPr kumimoji="1" lang="en-US" altLang="zh-CN" sz="2400">
                <a:latin typeface="宋体" panose="02010600030101010101" pitchFamily="2" charset="-122"/>
              </a:rPr>
              <a:t>5</a:t>
            </a:r>
            <a:r>
              <a:rPr kumimoji="1" lang="zh-CN" altLang="en-US" sz="2400">
                <a:latin typeface="宋体" panose="02010600030101010101" pitchFamily="2" charset="-122"/>
              </a:rPr>
              <a:t>，</a:t>
            </a:r>
            <a:endParaRPr kumimoji="1" lang="en-US" altLang="zh-CN" sz="240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宋体" panose="02010600030101010101" pitchFamily="2" charset="-122"/>
              </a:rPr>
              <a:t>在实际应用中</a:t>
            </a:r>
            <a:r>
              <a:rPr kumimoji="1" lang="en-US" altLang="zh-CN" sz="2400">
                <a:latin typeface="宋体" panose="02010600030101010101" pitchFamily="2" charset="-122"/>
              </a:rPr>
              <a:t>k</a:t>
            </a:r>
            <a:r>
              <a:rPr kumimoji="1" lang="zh-CN" altLang="en-US" sz="2400">
                <a:latin typeface="宋体" panose="02010600030101010101" pitchFamily="2" charset="-122"/>
              </a:rPr>
              <a:t>取</a:t>
            </a:r>
            <a:r>
              <a:rPr kumimoji="1" lang="en-US" altLang="zh-CN" sz="2400">
                <a:latin typeface="宋体" panose="02010600030101010101" pitchFamily="2" charset="-122"/>
              </a:rPr>
              <a:t>1000(</a:t>
            </a:r>
            <a:r>
              <a:rPr kumimoji="1" lang="zh-CN" altLang="en-US" sz="2400">
                <a:latin typeface="宋体" panose="02010600030101010101" pitchFamily="2" charset="-122"/>
              </a:rPr>
              <a:t>精度高</a:t>
            </a:r>
            <a:r>
              <a:rPr kumimoji="1" lang="en-US" altLang="zh-CN" sz="2400">
                <a:latin typeface="宋体" panose="02010600030101010101" pitchFamily="2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>
                <a:latin typeface="宋体" panose="02010600030101010101" pitchFamily="2" charset="-122"/>
                <a:sym typeface="+mn-lt"/>
              </a:rPr>
              <a:t>将两个文档的</a:t>
            </a:r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  <a:sym typeface="+mn-lt"/>
              </a:rPr>
              <a:t>相似性比对</a:t>
            </a:r>
            <a:r>
              <a:rPr lang="zh-CN" altLang="en-US" sz="2400">
                <a:latin typeface="宋体" panose="02010600030101010101" pitchFamily="2" charset="-122"/>
                <a:sym typeface="+mn-lt"/>
              </a:rPr>
              <a:t>转换为两个文档的</a:t>
            </a:r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  <a:sym typeface="+mn-lt"/>
              </a:rPr>
              <a:t>指纹比对</a:t>
            </a:r>
            <a:endParaRPr lang="en-US" altLang="zh-CN" sz="2400">
              <a:solidFill>
                <a:srgbClr val="FF0000"/>
              </a:solidFill>
              <a:latin typeface="宋体" panose="02010600030101010101" pitchFamily="2" charset="-122"/>
              <a:sym typeface="+mn-lt"/>
            </a:endParaRPr>
          </a:p>
        </p:txBody>
      </p:sp>
    </p:spTree>
  </p:cSld>
  <p:clrMapOvr>
    <a:masterClrMapping/>
  </p:clrMapOvr>
  <p:transition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>
          <a:xfrm>
            <a:off x="746124" y="1916832"/>
            <a:ext cx="8229600" cy="4463752"/>
          </a:xfrm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11.1 </a:t>
            </a:r>
            <a:r>
              <a:rPr lang="zh-CN" altLang="en-US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非结构化数据挖掘概述</a:t>
            </a:r>
            <a:endParaRPr lang="en-US" altLang="zh-CN" b="1" dirty="0">
              <a:solidFill>
                <a:schemeClr val="accent3">
                  <a:lumMod val="65000"/>
                </a:schemeClr>
              </a:solidFill>
              <a:latin typeface="+mn-ea"/>
            </a:endParaRPr>
          </a:p>
          <a:p>
            <a:pPr eaLnBrk="1" hangingPunct="1"/>
            <a:r>
              <a:rPr lang="en-US" altLang="zh-CN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11.2 </a:t>
            </a:r>
            <a:r>
              <a:rPr lang="zh-CN" altLang="en-US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文本数据挖掘</a:t>
            </a:r>
            <a:endParaRPr lang="en-US" altLang="zh-CN" b="1" dirty="0">
              <a:solidFill>
                <a:schemeClr val="accent3">
                  <a:lumMod val="65000"/>
                </a:schemeClr>
              </a:solidFill>
              <a:latin typeface="+mn-ea"/>
            </a:endParaRPr>
          </a:p>
          <a:p>
            <a:pPr eaLnBrk="1" hangingPunct="1"/>
            <a:r>
              <a:rPr lang="en-US" altLang="zh-CN" b="1" dirty="0">
                <a:latin typeface="+mn-ea"/>
              </a:rPr>
              <a:t>11.3 Web</a:t>
            </a:r>
            <a:r>
              <a:rPr lang="zh-CN" altLang="en-US" b="1" dirty="0">
                <a:latin typeface="+mn-ea"/>
              </a:rPr>
              <a:t>数据挖掘</a:t>
            </a:r>
            <a:endParaRPr lang="en-US" altLang="zh-CN" b="1" dirty="0">
              <a:latin typeface="+mn-ea"/>
            </a:endParaRPr>
          </a:p>
          <a:p>
            <a:pPr marL="685800" lvl="1" eaLnBrk="1" hangingPunct="1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+mn-ea"/>
              </a:rPr>
              <a:t>11.3.1 Web</a:t>
            </a:r>
            <a:r>
              <a:rPr lang="zh-CN" altLang="en-US" b="1" dirty="0">
                <a:latin typeface="+mn-ea"/>
              </a:rPr>
              <a:t>数据挖掘分类</a:t>
            </a:r>
            <a:endParaRPr lang="en-US" altLang="zh-CN" b="1" dirty="0">
              <a:latin typeface="+mn-ea"/>
            </a:endParaRPr>
          </a:p>
          <a:p>
            <a:pPr marL="685800" lvl="1" eaLnBrk="1" hangingPunct="1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+mn-ea"/>
              </a:rPr>
              <a:t>11.3.2 Web</a:t>
            </a:r>
            <a:r>
              <a:rPr lang="zh-CN" altLang="en-US" b="1" dirty="0">
                <a:latin typeface="+mn-ea"/>
              </a:rPr>
              <a:t>数据挖掘应用</a:t>
            </a:r>
            <a:endParaRPr lang="en-US" altLang="zh-CN" b="1" dirty="0">
              <a:latin typeface="+mn-ea"/>
            </a:endParaRPr>
          </a:p>
          <a:p>
            <a:pPr eaLnBrk="1" hangingPunct="1"/>
            <a:r>
              <a:rPr lang="en-US" altLang="zh-CN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11.4 </a:t>
            </a:r>
            <a:r>
              <a:rPr lang="zh-CN" altLang="en-US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多媒体数据挖掘</a:t>
            </a:r>
            <a:endParaRPr lang="en-US" altLang="zh-CN" b="1" dirty="0">
              <a:solidFill>
                <a:schemeClr val="accent3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6147" name="Text Box 5"/>
          <p:cNvSpPr txBox="1">
            <a:spLocks noChangeArrowheads="1"/>
          </p:cNvSpPr>
          <p:nvPr/>
        </p:nvSpPr>
        <p:spPr bwMode="auto">
          <a:xfrm>
            <a:off x="746124" y="836613"/>
            <a:ext cx="634615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 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 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非结构化数据挖掘</a:t>
            </a:r>
          </a:p>
        </p:txBody>
      </p:sp>
    </p:spTree>
    <p:extLst>
      <p:ext uri="{BB962C8B-B14F-4D97-AF65-F5344CB8AC3E}">
        <p14:creationId xmlns:p14="http://schemas.microsoft.com/office/powerpoint/2010/main" val="2954184244"/>
      </p:ext>
    </p:extLst>
  </p:cSld>
  <p:clrMapOvr>
    <a:masterClrMapping/>
  </p:clrMapOvr>
  <p:transition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数据挖掘定义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43425"/>
          </a:xfrm>
        </p:spPr>
        <p:txBody>
          <a:bodyPr/>
          <a:lstStyle/>
          <a:p>
            <a:pPr algn="just"/>
            <a:r>
              <a:rPr lang="en-US" altLang="zh-CN">
                <a:latin typeface="宋体" panose="02010600030101010101" pitchFamily="2" charset="-122"/>
              </a:rPr>
              <a:t>Web</a:t>
            </a:r>
            <a:r>
              <a:rPr lang="zh-CN" altLang="zh-CN">
                <a:latin typeface="宋体" panose="02010600030101010101" pitchFamily="2" charset="-122"/>
              </a:rPr>
              <a:t>数据挖掘由</a:t>
            </a:r>
            <a:r>
              <a:rPr lang="en-US" altLang="zh-CN">
                <a:latin typeface="宋体" panose="02010600030101010101" pitchFamily="2" charset="-122"/>
              </a:rPr>
              <a:t>Oren Etioni</a:t>
            </a:r>
            <a:r>
              <a:rPr lang="zh-CN" altLang="zh-CN">
                <a:latin typeface="宋体" panose="02010600030101010101" pitchFamily="2" charset="-122"/>
              </a:rPr>
              <a:t>在</a:t>
            </a:r>
            <a:r>
              <a:rPr lang="en-US" altLang="zh-CN">
                <a:latin typeface="宋体" panose="02010600030101010101" pitchFamily="2" charset="-122"/>
              </a:rPr>
              <a:t>1996</a:t>
            </a:r>
            <a:r>
              <a:rPr lang="zh-CN" altLang="zh-CN">
                <a:latin typeface="宋体" panose="02010600030101010101" pitchFamily="2" charset="-122"/>
              </a:rPr>
              <a:t>年首次提出的。</a:t>
            </a:r>
            <a:endParaRPr lang="en-US" altLang="zh-CN">
              <a:latin typeface="宋体" panose="02010600030101010101" pitchFamily="2" charset="-122"/>
            </a:endParaRPr>
          </a:p>
          <a:p>
            <a:pPr algn="just"/>
            <a:r>
              <a:rPr lang="en-US" altLang="zh-CN">
                <a:latin typeface="宋体" panose="02010600030101010101" pitchFamily="2" charset="-122"/>
              </a:rPr>
              <a:t>Web</a:t>
            </a:r>
            <a:r>
              <a:rPr lang="zh-CN" altLang="zh-CN">
                <a:latin typeface="宋体" panose="02010600030101010101" pitchFamily="2" charset="-122"/>
              </a:rPr>
              <a:t>数据挖掘是指从半结构化或者非结构化</a:t>
            </a:r>
            <a:r>
              <a:rPr lang="en-US" altLang="zh-CN">
                <a:latin typeface="宋体" panose="02010600030101010101" pitchFamily="2" charset="-122"/>
              </a:rPr>
              <a:t>Web</a:t>
            </a:r>
            <a:r>
              <a:rPr lang="zh-CN" altLang="zh-CN">
                <a:latin typeface="宋体" panose="02010600030101010101" pitchFamily="2" charset="-122"/>
              </a:rPr>
              <a:t>文档</a:t>
            </a:r>
            <a:r>
              <a:rPr lang="zh-CN" altLang="en-US">
                <a:latin typeface="宋体" panose="02010600030101010101" pitchFamily="2" charset="-122"/>
              </a:rPr>
              <a:t>和</a:t>
            </a:r>
            <a:r>
              <a:rPr lang="en-US" altLang="zh-CN">
                <a:latin typeface="宋体" panose="02010600030101010101" pitchFamily="2" charset="-122"/>
              </a:rPr>
              <a:t>Web</a:t>
            </a:r>
            <a:r>
              <a:rPr lang="zh-CN" altLang="en-US">
                <a:latin typeface="宋体" panose="02010600030101010101" pitchFamily="2" charset="-122"/>
              </a:rPr>
              <a:t>服务</a:t>
            </a:r>
            <a:r>
              <a:rPr lang="zh-CN" altLang="zh-CN">
                <a:latin typeface="宋体" panose="02010600030101010101" pitchFamily="2" charset="-122"/>
              </a:rPr>
              <a:t>中自动发现并提取有价值的信息或者知识。</a:t>
            </a:r>
            <a:endParaRPr lang="en-US" altLang="zh-CN">
              <a:latin typeface="宋体" panose="02010600030101010101" pitchFamily="2" charset="-122"/>
            </a:endParaRPr>
          </a:p>
          <a:p>
            <a:pPr algn="just"/>
            <a:r>
              <a:rPr lang="en-US" altLang="zh-CN">
                <a:latin typeface="宋体" panose="02010600030101010101" pitchFamily="2" charset="-122"/>
              </a:rPr>
              <a:t>Web</a:t>
            </a:r>
            <a:r>
              <a:rPr lang="zh-CN" altLang="en-US">
                <a:latin typeface="宋体" panose="02010600030101010101" pitchFamily="2" charset="-122"/>
              </a:rPr>
              <a:t>挖掘是一项综合技术，涉及</a:t>
            </a:r>
            <a:r>
              <a:rPr lang="en-US" altLang="zh-CN">
                <a:latin typeface="宋体" panose="02010600030101010101" pitchFamily="2" charset="-122"/>
              </a:rPr>
              <a:t>Internet</a:t>
            </a:r>
            <a:r>
              <a:rPr lang="zh-CN" altLang="en-US">
                <a:latin typeface="宋体" panose="02010600030101010101" pitchFamily="2" charset="-122"/>
              </a:rPr>
              <a:t>技术、人工智能、计算机语言学、信息学、统计学等多个领域。</a:t>
            </a:r>
          </a:p>
          <a:p>
            <a:pPr algn="just"/>
            <a:endParaRPr lang="en-US" altLang="zh-CN">
              <a:latin typeface="宋体" panose="02010600030101010101" pitchFamily="2" charset="-122"/>
            </a:endParaRPr>
          </a:p>
        </p:txBody>
      </p:sp>
      <p:pic>
        <p:nvPicPr>
          <p:cNvPr id="98307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50" y="836613"/>
            <a:ext cx="1720850" cy="114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8" name="Line 5"/>
          <p:cNvSpPr>
            <a:spLocks noChangeShapeType="1"/>
          </p:cNvSpPr>
          <p:nvPr/>
        </p:nvSpPr>
        <p:spPr bwMode="auto">
          <a:xfrm flipV="1">
            <a:off x="5172075" y="1409700"/>
            <a:ext cx="1276350" cy="611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挖掘分类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6088" y="1828800"/>
            <a:ext cx="8229600" cy="2743200"/>
          </a:xfrm>
        </p:spPr>
        <p:txBody>
          <a:bodyPr/>
          <a:lstStyle/>
          <a:p>
            <a:r>
              <a:rPr lang="zh-CN" altLang="zh-CN" sz="2800">
                <a:latin typeface="宋体" panose="02010600030101010101" pitchFamily="2" charset="-122"/>
              </a:rPr>
              <a:t>根据挖掘对象的不同可以分为三大类</a:t>
            </a:r>
            <a:r>
              <a:rPr lang="zh-CN" altLang="en-US" sz="2800">
                <a:latin typeface="宋体" panose="02010600030101010101" pitchFamily="2" charset="-122"/>
              </a:rPr>
              <a:t>：</a:t>
            </a:r>
            <a:endParaRPr lang="en-US" altLang="zh-CN" sz="2800">
              <a:latin typeface="宋体" panose="02010600030101010101" pitchFamily="2" charset="-122"/>
            </a:endParaRPr>
          </a:p>
          <a:p>
            <a:pPr lvl="1"/>
            <a:r>
              <a:rPr lang="en-US" altLang="zh-CN" sz="2400">
                <a:latin typeface="宋体" panose="02010600030101010101" pitchFamily="2" charset="-122"/>
              </a:rPr>
              <a:t>Web</a:t>
            </a:r>
            <a:r>
              <a:rPr lang="zh-CN" altLang="zh-CN" sz="2400">
                <a:latin typeface="宋体" panose="02010600030101010101" pitchFamily="2" charset="-122"/>
              </a:rPr>
              <a:t>内容挖掘</a:t>
            </a:r>
            <a:r>
              <a:rPr lang="en-US" altLang="zh-CN" sz="2400">
                <a:latin typeface="宋体" panose="02010600030101010101" pitchFamily="2" charset="-122"/>
              </a:rPr>
              <a:t>(Web Content Mining)</a:t>
            </a:r>
          </a:p>
          <a:p>
            <a:pPr lvl="1"/>
            <a:r>
              <a:rPr lang="en-US" altLang="zh-CN" sz="2400">
                <a:latin typeface="宋体" panose="02010600030101010101" pitchFamily="2" charset="-122"/>
              </a:rPr>
              <a:t>Web</a:t>
            </a:r>
            <a:r>
              <a:rPr lang="zh-CN" altLang="zh-CN" sz="2400">
                <a:latin typeface="宋体" panose="02010600030101010101" pitchFamily="2" charset="-122"/>
              </a:rPr>
              <a:t>结构挖掘</a:t>
            </a:r>
            <a:r>
              <a:rPr lang="en-US" altLang="zh-CN" sz="2400">
                <a:latin typeface="宋体" panose="02010600030101010101" pitchFamily="2" charset="-122"/>
              </a:rPr>
              <a:t>(Web Structure Mining)</a:t>
            </a:r>
          </a:p>
          <a:p>
            <a:pPr lvl="1"/>
            <a:r>
              <a:rPr lang="en-US" altLang="zh-CN" sz="2400">
                <a:latin typeface="宋体" panose="02010600030101010101" pitchFamily="2" charset="-122"/>
              </a:rPr>
              <a:t>Web</a:t>
            </a:r>
            <a:r>
              <a:rPr lang="zh-CN" altLang="zh-CN" sz="2400">
                <a:latin typeface="宋体" panose="02010600030101010101" pitchFamily="2" charset="-122"/>
              </a:rPr>
              <a:t>使用挖掘</a:t>
            </a:r>
            <a:r>
              <a:rPr lang="en-US" altLang="zh-CN" sz="2400">
                <a:latin typeface="宋体" panose="02010600030101010101" pitchFamily="2" charset="-122"/>
              </a:rPr>
              <a:t>(Web Usage Mining)</a:t>
            </a:r>
            <a:endParaRPr lang="zh-CN" altLang="en-US" sz="2400">
              <a:latin typeface="宋体" panose="02010600030101010101" pitchFamily="2" charset="-122"/>
            </a:endParaRPr>
          </a:p>
          <a:p>
            <a:endParaRPr lang="zh-CN" altLang="en-US"/>
          </a:p>
        </p:txBody>
      </p:sp>
      <p:graphicFrame>
        <p:nvGraphicFramePr>
          <p:cNvPr id="100355" name="对象 3"/>
          <p:cNvGraphicFramePr>
            <a:graphicFrameLocks noChangeAspect="1"/>
          </p:cNvGraphicFramePr>
          <p:nvPr/>
        </p:nvGraphicFramePr>
        <p:xfrm>
          <a:off x="900113" y="3933825"/>
          <a:ext cx="7086600" cy="253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099300" imgH="2540000" progId="Visio.Drawing.15">
                  <p:embed/>
                </p:oleObj>
              </mc:Choice>
              <mc:Fallback>
                <p:oleObj name="Visio" r:id="rId2" imgW="7099300" imgH="2540000" progId="Visio.Drawing.15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933825"/>
                        <a:ext cx="7086600" cy="253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内容挖掘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22438"/>
            <a:ext cx="8229600" cy="3886200"/>
          </a:xfrm>
        </p:spPr>
        <p:txBody>
          <a:bodyPr/>
          <a:lstStyle/>
          <a:p>
            <a:r>
              <a:rPr lang="en-US" altLang="zh-CN">
                <a:latin typeface="宋体" panose="02010600030101010101" pitchFamily="2" charset="-122"/>
              </a:rPr>
              <a:t>Web</a:t>
            </a:r>
            <a:r>
              <a:rPr lang="zh-CN" altLang="zh-CN">
                <a:latin typeface="宋体" panose="02010600030101010101" pitchFamily="2" charset="-122"/>
              </a:rPr>
              <a:t>内容挖掘是对</a:t>
            </a:r>
            <a:r>
              <a:rPr lang="en-US" altLang="zh-CN">
                <a:latin typeface="宋体" panose="02010600030101010101" pitchFamily="2" charset="-122"/>
              </a:rPr>
              <a:t>Web</a:t>
            </a:r>
            <a:r>
              <a:rPr lang="zh-CN" altLang="zh-CN">
                <a:latin typeface="宋体" panose="02010600030101010101" pitchFamily="2" charset="-122"/>
              </a:rPr>
              <a:t>上大量文档的集合进行总结、分类、聚类与关联分析，从而获取文档集中有价值的内容或知识，它是对网页上真正的数据进行挖掘，包括网页内容挖掘和搜索结果挖掘</a:t>
            </a:r>
            <a:r>
              <a:rPr lang="zh-CN" altLang="en-US">
                <a:latin typeface="宋体" panose="02010600030101010101" pitchFamily="2" charset="-122"/>
              </a:rPr>
              <a:t>。</a:t>
            </a:r>
            <a:endParaRPr kumimoji="1" lang="zh-CN" altLang="en-US">
              <a:latin typeface="宋体" panose="02010600030101010101" pitchFamily="2" charset="-122"/>
            </a:endParaRPr>
          </a:p>
        </p:txBody>
      </p:sp>
      <p:graphicFrame>
        <p:nvGraphicFramePr>
          <p:cNvPr id="101379" name="对象 4"/>
          <p:cNvGraphicFramePr>
            <a:graphicFrameLocks noChangeAspect="1"/>
          </p:cNvGraphicFramePr>
          <p:nvPr/>
        </p:nvGraphicFramePr>
        <p:xfrm>
          <a:off x="457200" y="4292600"/>
          <a:ext cx="8489950" cy="234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845300" imgH="1892300" progId="Visio.Drawing.15">
                  <p:embed/>
                </p:oleObj>
              </mc:Choice>
              <mc:Fallback>
                <p:oleObj name="Visio" r:id="rId3" imgW="6845300" imgH="1892300" progId="Visio.Drawing.15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292600"/>
                        <a:ext cx="8489950" cy="234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结构挖掘</a:t>
            </a:r>
          </a:p>
        </p:txBody>
      </p:sp>
      <p:sp>
        <p:nvSpPr>
          <p:cNvPr id="62467" name="内容占位符 2"/>
          <p:cNvSpPr>
            <a:spLocks noGrp="1"/>
          </p:cNvSpPr>
          <p:nvPr>
            <p:ph idx="1"/>
          </p:nvPr>
        </p:nvSpPr>
        <p:spPr>
          <a:xfrm>
            <a:off x="434975" y="1773238"/>
            <a:ext cx="8229600" cy="2193925"/>
          </a:xfrm>
        </p:spPr>
        <p:txBody>
          <a:bodyPr/>
          <a:lstStyle/>
          <a:p>
            <a:r>
              <a:rPr lang="en-US" altLang="zh-CN" sz="2800"/>
              <a:t>Web</a:t>
            </a:r>
            <a:r>
              <a:rPr lang="zh-CN" altLang="en-US" sz="2800"/>
              <a:t>结构挖掘是指从</a:t>
            </a:r>
            <a:r>
              <a:rPr lang="en-US" altLang="zh-CN" sz="2800"/>
              <a:t>Web</a:t>
            </a:r>
            <a:r>
              <a:rPr lang="zh-CN" altLang="en-US" sz="2800"/>
              <a:t>内的组织结构中获得知识和规律的过程，包括文档链接结构、目录路径结构和树形网页布局结构等</a:t>
            </a:r>
            <a:r>
              <a:rPr lang="zh-CN" altLang="zh-CN" sz="2800">
                <a:latin typeface="宋体" panose="02010600030101010101" pitchFamily="2" charset="-122"/>
              </a:rPr>
              <a:t>。</a:t>
            </a:r>
            <a:endParaRPr lang="zh-CN" altLang="en-US" sz="2800"/>
          </a:p>
          <a:p>
            <a:r>
              <a:rPr lang="en-US" altLang="zh-CN" sz="2800"/>
              <a:t>Web</a:t>
            </a:r>
            <a:r>
              <a:rPr lang="zh-CN" altLang="en-US" sz="2800"/>
              <a:t>结构挖掘最著名的算法</a:t>
            </a:r>
            <a:r>
              <a:rPr lang="it-IT" altLang="zh-CN" sz="2800"/>
              <a:t>PageRank</a:t>
            </a:r>
            <a:r>
              <a:rPr lang="zh-CN" altLang="en-US" sz="2800"/>
              <a:t>能够发现网页价值，用于搜索引擎的结果排序。</a:t>
            </a:r>
            <a:endParaRPr lang="zh-CN" altLang="zh-CN" sz="2800">
              <a:latin typeface="宋体" panose="02010600030101010101" pitchFamily="2" charset="-122"/>
            </a:endParaRPr>
          </a:p>
          <a:p>
            <a:endParaRPr lang="zh-CN" altLang="en-US"/>
          </a:p>
        </p:txBody>
      </p:sp>
      <p:grpSp>
        <p:nvGrpSpPr>
          <p:cNvPr id="103427" name="组合 3"/>
          <p:cNvGrpSpPr>
            <a:grpSpLocks/>
          </p:cNvGrpSpPr>
          <p:nvPr/>
        </p:nvGrpSpPr>
        <p:grpSpPr bwMode="auto">
          <a:xfrm>
            <a:off x="1835150" y="4508500"/>
            <a:ext cx="5578475" cy="1843088"/>
            <a:chOff x="1940596" y="3937396"/>
            <a:chExt cx="5577019" cy="1844039"/>
          </a:xfrm>
        </p:grpSpPr>
        <p:sp>
          <p:nvSpPr>
            <p:cNvPr id="5" name="矩形 4"/>
            <p:cNvSpPr/>
            <p:nvPr/>
          </p:nvSpPr>
          <p:spPr>
            <a:xfrm>
              <a:off x="1940596" y="4739498"/>
              <a:ext cx="1131593" cy="578148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/>
                <a:t>网页数据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3992698" y="4491720"/>
              <a:ext cx="1131592" cy="47173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/>
                <a:t>网页链接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3992698" y="5146107"/>
              <a:ext cx="1131592" cy="47173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/>
                <a:t>链接结构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5916246" y="4845915"/>
              <a:ext cx="1601369" cy="471731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/>
                <a:t>网页排序</a:t>
              </a:r>
            </a:p>
          </p:txBody>
        </p:sp>
        <p:sp>
          <p:nvSpPr>
            <p:cNvPr id="10" name="右箭头 9"/>
            <p:cNvSpPr/>
            <p:nvPr/>
          </p:nvSpPr>
          <p:spPr>
            <a:xfrm>
              <a:off x="3218200" y="4783971"/>
              <a:ext cx="528499" cy="487613"/>
            </a:xfrm>
            <a:prstGeom prst="rightArrow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右箭头 10"/>
            <p:cNvSpPr/>
            <p:nvPr/>
          </p:nvSpPr>
          <p:spPr>
            <a:xfrm>
              <a:off x="5317914" y="4783971"/>
              <a:ext cx="528500" cy="487613"/>
            </a:xfrm>
            <a:prstGeom prst="rightArrow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849861" y="3937396"/>
              <a:ext cx="1398222" cy="1844039"/>
            </a:xfrm>
            <a:prstGeom prst="rect">
              <a:avLst/>
            </a:prstGeom>
            <a:noFill/>
            <a:ln>
              <a:solidFill>
                <a:srgbClr val="B8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/>
            </a:p>
          </p:txBody>
        </p:sp>
        <p:sp>
          <p:nvSpPr>
            <p:cNvPr id="103435" name="矩形 12"/>
            <p:cNvSpPr>
              <a:spLocks noChangeArrowheads="1"/>
            </p:cNvSpPr>
            <p:nvPr/>
          </p:nvSpPr>
          <p:spPr bwMode="auto">
            <a:xfrm>
              <a:off x="3893142" y="4034796"/>
              <a:ext cx="133722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altLang="zh-CN" sz="1800" b="1"/>
                <a:t>PageRank</a:t>
              </a:r>
              <a:endParaRPr lang="zh-CN" altLang="en-US" sz="1800" b="1"/>
            </a:p>
          </p:txBody>
        </p:sp>
      </p:grpSp>
    </p:spTree>
  </p:cSld>
  <p:clrMapOvr>
    <a:masterClrMapping/>
  </p:clrMapOvr>
  <p:transition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PageRank</a:t>
            </a:r>
            <a:r>
              <a:rPr lang="zh-CN" altLang="en-US"/>
              <a:t>网页排名算法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39750" y="1916113"/>
            <a:ext cx="8229600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PageRank</a:t>
            </a:r>
            <a:r>
              <a:rPr lang="zh-CN" altLang="en-US"/>
              <a:t>的</a:t>
            </a:r>
            <a:r>
              <a:rPr lang="zh-CN" altLang="en-US">
                <a:solidFill>
                  <a:srgbClr val="FF0000"/>
                </a:solidFill>
              </a:rPr>
              <a:t>提出</a:t>
            </a:r>
          </a:p>
          <a:p>
            <a:pPr lvl="1" eaLnBrk="1" hangingPunct="1"/>
            <a:r>
              <a:rPr lang="en-US" altLang="zh-CN"/>
              <a:t>Google</a:t>
            </a:r>
            <a:r>
              <a:rPr lang="zh-CN" altLang="en-US"/>
              <a:t>的创始人之一</a:t>
            </a:r>
            <a:r>
              <a:rPr lang="en-US" altLang="zh-CN"/>
              <a:t>Larry Page</a:t>
            </a:r>
            <a:r>
              <a:rPr lang="zh-CN" altLang="en-US"/>
              <a:t>于</a:t>
            </a:r>
            <a:r>
              <a:rPr lang="en-US" altLang="zh-CN">
                <a:solidFill>
                  <a:srgbClr val="FF0000"/>
                </a:solidFill>
              </a:rPr>
              <a:t>1998</a:t>
            </a:r>
            <a:r>
              <a:rPr lang="zh-CN" altLang="en-US"/>
              <a:t>年提出了</a:t>
            </a:r>
            <a:r>
              <a:rPr lang="en-US" altLang="zh-CN"/>
              <a:t>PageRank</a:t>
            </a:r>
            <a:r>
              <a:rPr lang="zh-CN" altLang="en-US"/>
              <a:t>，并应用在</a:t>
            </a:r>
            <a:r>
              <a:rPr lang="en-US" altLang="zh-CN"/>
              <a:t>Google</a:t>
            </a:r>
            <a:r>
              <a:rPr lang="zh-CN" altLang="en-US"/>
              <a:t>搜索引擎的检索结果排序上。</a:t>
            </a:r>
            <a:endParaRPr lang="en-US" altLang="zh-CN"/>
          </a:p>
          <a:p>
            <a:pPr lvl="1" eaLnBrk="1" hangingPunct="1"/>
            <a:r>
              <a:rPr lang="en-US" altLang="zh-CN"/>
              <a:t>Larry Page</a:t>
            </a:r>
            <a:r>
              <a:rPr lang="zh-CN" altLang="en-US"/>
              <a:t>是</a:t>
            </a:r>
            <a:r>
              <a:rPr lang="en-US" altLang="zh-CN"/>
              <a:t>Google</a:t>
            </a:r>
            <a:r>
              <a:rPr lang="zh-CN" altLang="en-US"/>
              <a:t>的创始</a:t>
            </a:r>
            <a:r>
              <a:rPr lang="zh-CN" altLang="en-US">
                <a:solidFill>
                  <a:srgbClr val="FF0000"/>
                </a:solidFill>
              </a:rPr>
              <a:t>首席执行官</a:t>
            </a:r>
            <a:r>
              <a:rPr lang="zh-CN" altLang="en-US"/>
              <a:t>，</a:t>
            </a:r>
            <a:r>
              <a:rPr lang="en-US" altLang="zh-CN"/>
              <a:t>2001</a:t>
            </a:r>
            <a:r>
              <a:rPr lang="zh-CN" altLang="en-US"/>
              <a:t>年</a:t>
            </a:r>
            <a:r>
              <a:rPr lang="en-US" altLang="zh-CN"/>
              <a:t>4</a:t>
            </a:r>
            <a:r>
              <a:rPr lang="zh-CN" altLang="en-US"/>
              <a:t>月转任现职产品总裁。他在斯坦福大学攻读计算机科学博士学位期间，遇到了</a:t>
            </a:r>
            <a:r>
              <a:rPr lang="en-US" altLang="zh-CN"/>
              <a:t>Sergey Brin</a:t>
            </a:r>
            <a:r>
              <a:rPr lang="zh-CN" altLang="en-US"/>
              <a:t>，他们于</a:t>
            </a:r>
            <a:r>
              <a:rPr lang="en-US" altLang="zh-CN"/>
              <a:t>1998</a:t>
            </a:r>
            <a:r>
              <a:rPr lang="zh-CN" altLang="en-US"/>
              <a:t>年合伙创立</a:t>
            </a:r>
            <a:r>
              <a:rPr lang="en-US" altLang="zh-CN"/>
              <a:t>Google</a:t>
            </a:r>
            <a:r>
              <a:rPr lang="zh-CN" altLang="en-US"/>
              <a:t>。</a:t>
            </a:r>
            <a:endParaRPr lang="zh-CN" altLang="en-US" sz="2400"/>
          </a:p>
        </p:txBody>
      </p:sp>
      <p:pic>
        <p:nvPicPr>
          <p:cNvPr id="10547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944563"/>
            <a:ext cx="12573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6" name="Line 5"/>
          <p:cNvSpPr>
            <a:spLocks noChangeShapeType="1"/>
          </p:cNvSpPr>
          <p:nvPr/>
        </p:nvSpPr>
        <p:spPr bwMode="auto">
          <a:xfrm flipV="1">
            <a:off x="5435600" y="2012950"/>
            <a:ext cx="1276350" cy="611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PageRank</a:t>
            </a:r>
            <a:r>
              <a:rPr lang="zh-CN" altLang="en-US" dirty="0"/>
              <a:t>算法原理</a:t>
            </a:r>
            <a:r>
              <a:rPr lang="en-US" altLang="zh-CN" dirty="0"/>
              <a:t>(1)</a:t>
            </a:r>
            <a:endParaRPr lang="zh-CN" altLang="en-US" dirty="0"/>
          </a:p>
        </p:txBody>
      </p:sp>
      <p:sp>
        <p:nvSpPr>
          <p:cNvPr id="64515" name="内容占位符 2"/>
          <p:cNvSpPr>
            <a:spLocks noGrp="1"/>
          </p:cNvSpPr>
          <p:nvPr>
            <p:ph idx="1"/>
          </p:nvPr>
        </p:nvSpPr>
        <p:spPr>
          <a:xfrm>
            <a:off x="434975" y="1773238"/>
            <a:ext cx="8229600" cy="4248150"/>
          </a:xfrm>
        </p:spPr>
        <p:txBody>
          <a:bodyPr/>
          <a:lstStyle/>
          <a:p>
            <a:endParaRPr lang="en-US" altLang="zh-CN" sz="2800"/>
          </a:p>
          <a:p>
            <a:r>
              <a:rPr lang="en-US" altLang="zh-CN">
                <a:solidFill>
                  <a:srgbClr val="000000"/>
                </a:solidFill>
                <a:latin typeface="MS Shell Dlg" panose="020B0604020202020204" pitchFamily="34" charset="0"/>
                <a:ea typeface="MS Shell Dlg" panose="020B0604020202020204" pitchFamily="34" charset="0"/>
                <a:cs typeface="MS Shell Dlg" panose="020B0604020202020204" pitchFamily="34" charset="0"/>
              </a:rPr>
              <a:t>标记网页的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PageRank</a:t>
            </a:r>
            <a:r>
              <a:rPr lang="en-US" altLang="zh-CN">
                <a:solidFill>
                  <a:srgbClr val="000000"/>
                </a:solidFill>
                <a:latin typeface="MS Shell Dlg" panose="020B0604020202020204" pitchFamily="34" charset="0"/>
                <a:ea typeface="MS Shell Dlg" panose="020B0604020202020204" pitchFamily="34" charset="0"/>
                <a:cs typeface="MS Shell Dlg" panose="020B0604020202020204" pitchFamily="34" charset="0"/>
              </a:rPr>
              <a:t>值，从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0-10</a:t>
            </a:r>
            <a:r>
              <a:rPr lang="en-US" altLang="zh-CN">
                <a:solidFill>
                  <a:srgbClr val="000000"/>
                </a:solidFill>
                <a:latin typeface="MS Shell Dlg" panose="020B0604020202020204" pitchFamily="34" charset="0"/>
                <a:ea typeface="MS Shell Dlg" panose="020B0604020202020204" pitchFamily="34" charset="0"/>
                <a:cs typeface="MS Shell Dlg" panose="020B0604020202020204" pitchFamily="34" charset="0"/>
              </a:rPr>
              <a:t>级，级数</a:t>
            </a:r>
            <a:r>
              <a:rPr lang="zh-CN" altLang="en-US">
                <a:solidFill>
                  <a:srgbClr val="000000"/>
                </a:solidFill>
                <a:latin typeface="MS Shell Dlg" panose="020B0604020202020204" pitchFamily="34" charset="0"/>
                <a:ea typeface="MS Shell Dlg" panose="020B0604020202020204" pitchFamily="34" charset="0"/>
                <a:cs typeface="MS Shell Dlg" panose="020B0604020202020204" pitchFamily="34" charset="0"/>
              </a:rPr>
              <a:t>越高，网页越重要。</a:t>
            </a:r>
            <a:endParaRPr lang="zh-CN" altLang="en-US"/>
          </a:p>
          <a:p>
            <a:r>
              <a:rPr lang="zh-CN" altLang="en-US"/>
              <a:t>当一个网页被越多网页所链接时，其排名会越靠前；</a:t>
            </a:r>
          </a:p>
          <a:p>
            <a:r>
              <a:rPr lang="zh-CN" altLang="en-US"/>
              <a:t>排名高的网页应具有更大的表决权；</a:t>
            </a:r>
          </a:p>
        </p:txBody>
      </p:sp>
      <p:sp>
        <p:nvSpPr>
          <p:cNvPr id="107523" name="文本框 1"/>
          <p:cNvSpPr txBox="1">
            <a:spLocks noChangeArrowheads="1"/>
          </p:cNvSpPr>
          <p:nvPr/>
        </p:nvSpPr>
        <p:spPr bwMode="auto">
          <a:xfrm>
            <a:off x="3043238" y="5437188"/>
            <a:ext cx="30559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b="1">
                <a:solidFill>
                  <a:srgbClr val="FF0000"/>
                </a:solidFill>
              </a:rPr>
              <a:t>投票表决的思想</a:t>
            </a:r>
          </a:p>
        </p:txBody>
      </p:sp>
    </p:spTree>
  </p:cSld>
  <p:clrMapOvr>
    <a:masterClrMapping/>
  </p:clrMapOvr>
  <p:transition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PageRank</a:t>
            </a:r>
            <a:r>
              <a:rPr lang="zh-CN" altLang="en-US" dirty="0"/>
              <a:t>算法原理</a:t>
            </a:r>
            <a:r>
              <a:rPr lang="en-US" altLang="zh-CN" dirty="0"/>
              <a:t>(2)</a:t>
            </a:r>
            <a:endParaRPr lang="zh-CN" altLang="en-US" dirty="0"/>
          </a:p>
        </p:txBody>
      </p:sp>
      <p:sp>
        <p:nvSpPr>
          <p:cNvPr id="64515" name="内容占位符 2"/>
          <p:cNvSpPr>
            <a:spLocks noGrp="1"/>
          </p:cNvSpPr>
          <p:nvPr>
            <p:ph idx="1"/>
          </p:nvPr>
        </p:nvSpPr>
        <p:spPr>
          <a:xfrm>
            <a:off x="434975" y="1773238"/>
            <a:ext cx="8229600" cy="4464050"/>
          </a:xfrm>
        </p:spPr>
        <p:txBody>
          <a:bodyPr/>
          <a:lstStyle/>
          <a:p>
            <a:r>
              <a:rPr lang="zh-CN" altLang="en-US" sz="2800"/>
              <a:t>一个网页的</a:t>
            </a:r>
            <a:r>
              <a:rPr lang="en-US" altLang="zh-CN" sz="2800"/>
              <a:t>PR</a:t>
            </a:r>
            <a:r>
              <a:rPr lang="zh-CN" altLang="en-US" sz="2800"/>
              <a:t>值</a:t>
            </a:r>
            <a:r>
              <a:rPr lang="en-US" altLang="zh-CN" sz="2800"/>
              <a:t>(PageRank</a:t>
            </a:r>
            <a:r>
              <a:rPr lang="zh-CN" altLang="en-US" sz="2800"/>
              <a:t>值</a:t>
            </a:r>
            <a:r>
              <a:rPr lang="en-US" altLang="zh-CN" sz="2800"/>
              <a:t>)</a:t>
            </a:r>
            <a:r>
              <a:rPr lang="zh-CN" altLang="en-US" sz="2800"/>
              <a:t>等于所有链接到该网页的网页的加权</a:t>
            </a:r>
            <a:r>
              <a:rPr lang="en-US" altLang="zh-CN" sz="2800"/>
              <a:t>PR</a:t>
            </a:r>
            <a:r>
              <a:rPr lang="zh-CN" altLang="en-US" sz="2800"/>
              <a:t>值之和</a:t>
            </a:r>
            <a:r>
              <a:rPr lang="en-US" altLang="zh-CN" sz="2800"/>
              <a:t>:</a:t>
            </a:r>
          </a:p>
          <a:p>
            <a:endParaRPr lang="en-US" altLang="zh-CN" sz="2800"/>
          </a:p>
          <a:p>
            <a:endParaRPr lang="en-US" altLang="zh-CN" sz="2800"/>
          </a:p>
          <a:p>
            <a:endParaRPr lang="en-US" altLang="zh-CN" sz="2400"/>
          </a:p>
          <a:p>
            <a:pPr lvl="1"/>
            <a:r>
              <a:rPr lang="en-US" altLang="zh-CN" sz="2400"/>
              <a:t>PRi</a:t>
            </a:r>
            <a:r>
              <a:rPr lang="zh-CN" altLang="en-US" sz="2400"/>
              <a:t>表示第</a:t>
            </a:r>
            <a:r>
              <a:rPr lang="en-US" altLang="zh-CN" sz="2400"/>
              <a:t>i</a:t>
            </a:r>
            <a:r>
              <a:rPr lang="zh-CN" altLang="en-US" sz="2400"/>
              <a:t>个网页的</a:t>
            </a:r>
            <a:r>
              <a:rPr lang="en-US" altLang="zh-CN" sz="2400"/>
              <a:t>PageRank</a:t>
            </a:r>
            <a:r>
              <a:rPr lang="zh-CN" altLang="en-US" sz="2400"/>
              <a:t>值</a:t>
            </a:r>
            <a:endParaRPr lang="en-US" altLang="zh-CN" sz="2400"/>
          </a:p>
          <a:p>
            <a:pPr lvl="1"/>
            <a:r>
              <a:rPr lang="zh-CN" altLang="en-US" sz="2400"/>
              <a:t>网页之间的链接关系可以表示成一个有向图</a:t>
            </a:r>
            <a:r>
              <a:rPr lang="en-US" altLang="zh-CN" sz="2400"/>
              <a:t>G=(V,E)</a:t>
            </a:r>
          </a:p>
          <a:p>
            <a:pPr lvl="1"/>
            <a:r>
              <a:rPr lang="zh-CN" altLang="en-US" sz="2400"/>
              <a:t>边</a:t>
            </a:r>
            <a:r>
              <a:rPr lang="en-US" altLang="zh-CN" sz="2400"/>
              <a:t>(j,i)</a:t>
            </a:r>
            <a:r>
              <a:rPr lang="zh-CN" altLang="en-US" sz="2400"/>
              <a:t>代表了网页</a:t>
            </a:r>
            <a:r>
              <a:rPr lang="en-US" altLang="zh-CN" sz="2400"/>
              <a:t>j</a:t>
            </a:r>
            <a:r>
              <a:rPr lang="zh-CN" altLang="en-US" sz="2400"/>
              <a:t>链接到了网页</a:t>
            </a:r>
            <a:r>
              <a:rPr lang="en-US" altLang="zh-CN" sz="2400"/>
              <a:t>i</a:t>
            </a:r>
          </a:p>
          <a:p>
            <a:pPr lvl="1"/>
            <a:r>
              <a:rPr lang="en-US" altLang="zh-CN" sz="2400"/>
              <a:t>O</a:t>
            </a:r>
            <a:r>
              <a:rPr lang="en-US" altLang="zh-CN" sz="2400" baseline="-25000"/>
              <a:t>j</a:t>
            </a:r>
            <a:r>
              <a:rPr lang="zh-CN" altLang="en-US" sz="2400"/>
              <a:t>为网页</a:t>
            </a:r>
            <a:r>
              <a:rPr lang="en-US" altLang="zh-CN" sz="2400"/>
              <a:t>j</a:t>
            </a:r>
            <a:r>
              <a:rPr lang="zh-CN" altLang="en-US" sz="2400"/>
              <a:t>的出度，也可看作网页</a:t>
            </a:r>
            <a:r>
              <a:rPr lang="en-US" altLang="zh-CN" sz="2400"/>
              <a:t>j</a:t>
            </a:r>
            <a:r>
              <a:rPr lang="zh-CN" altLang="en-US" sz="2400"/>
              <a:t>的外链数</a:t>
            </a:r>
          </a:p>
        </p:txBody>
      </p:sp>
      <p:pic>
        <p:nvPicPr>
          <p:cNvPr id="109571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852738"/>
            <a:ext cx="2516188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PageRank</a:t>
            </a:r>
            <a:r>
              <a:rPr lang="zh-CN" altLang="en-US"/>
              <a:t>算法实例</a:t>
            </a:r>
          </a:p>
        </p:txBody>
      </p:sp>
      <p:sp>
        <p:nvSpPr>
          <p:cNvPr id="7" name="右箭头 6"/>
          <p:cNvSpPr/>
          <p:nvPr/>
        </p:nvSpPr>
        <p:spPr>
          <a:xfrm>
            <a:off x="4211638" y="2997200"/>
            <a:ext cx="865187" cy="792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111619" name="矩形 7"/>
          <p:cNvSpPr>
            <a:spLocks noChangeArrowheads="1"/>
          </p:cNvSpPr>
          <p:nvPr/>
        </p:nvSpPr>
        <p:spPr bwMode="auto">
          <a:xfrm>
            <a:off x="847725" y="5165725"/>
            <a:ext cx="7593013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MS Shell Dlg" panose="020B0604020202020204" pitchFamily="34" charset="0"/>
                <a:ea typeface="MS Shell Dlg" panose="020B0604020202020204" pitchFamily="34" charset="0"/>
                <a:cs typeface="MS Shell Dlg" panose="020B0604020202020204" pitchFamily="34" charset="0"/>
              </a:rPr>
              <a:t>矩阵中，第一列表示用户从网页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1800">
                <a:solidFill>
                  <a:srgbClr val="000000"/>
                </a:solidFill>
                <a:latin typeface="MS Shell Dlg" panose="020B0604020202020204" pitchFamily="34" charset="0"/>
                <a:ea typeface="MS Shell Dlg" panose="020B0604020202020204" pitchFamily="34" charset="0"/>
                <a:cs typeface="MS Shell Dlg" panose="020B0604020202020204" pitchFamily="34" charset="0"/>
              </a:rPr>
              <a:t>跳转到其它页面的概率，即用户分别有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1/2</a:t>
            </a:r>
            <a:r>
              <a:rPr lang="en-US" altLang="zh-CN" sz="1800">
                <a:solidFill>
                  <a:srgbClr val="000000"/>
                </a:solidFill>
                <a:latin typeface="MS Shell Dlg" panose="020B0604020202020204" pitchFamily="34" charset="0"/>
                <a:ea typeface="MS Shell Dlg" panose="020B0604020202020204" pitchFamily="34" charset="0"/>
                <a:cs typeface="MS Shell Dlg" panose="020B0604020202020204" pitchFamily="34" charset="0"/>
              </a:rPr>
              <a:t>的概率跳转到页面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>
                <a:solidFill>
                  <a:srgbClr val="000000"/>
                </a:solidFill>
                <a:latin typeface="MS Shell Dlg" panose="020B0604020202020204" pitchFamily="34" charset="0"/>
                <a:ea typeface="MS Shell Dlg" panose="020B0604020202020204" pitchFamily="34" charset="0"/>
                <a:cs typeface="MS Shell Dlg" panose="020B0604020202020204" pitchFamily="34" charset="0"/>
              </a:rPr>
              <a:t>和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1800">
                <a:solidFill>
                  <a:srgbClr val="000000"/>
                </a:solidFill>
                <a:latin typeface="MS Shell Dlg" panose="020B0604020202020204" pitchFamily="34" charset="0"/>
                <a:ea typeface="MS Shell Dlg" panose="020B0604020202020204" pitchFamily="34" charset="0"/>
                <a:cs typeface="MS Shell Dlg" panose="020B0604020202020204" pitchFamily="34" charset="0"/>
              </a:rPr>
              <a:t>。同样，第二列表示用户从网页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>
                <a:solidFill>
                  <a:srgbClr val="000000"/>
                </a:solidFill>
                <a:latin typeface="MS Shell Dlg" panose="020B0604020202020204" pitchFamily="34" charset="0"/>
                <a:ea typeface="MS Shell Dlg" panose="020B0604020202020204" pitchFamily="34" charset="0"/>
                <a:cs typeface="MS Shell Dlg" panose="020B0604020202020204" pitchFamily="34" charset="0"/>
              </a:rPr>
              <a:t>跳转到其它页面的概率</a:t>
            </a:r>
          </a:p>
        </p:txBody>
      </p:sp>
      <p:grpSp>
        <p:nvGrpSpPr>
          <p:cNvPr id="111620" name="组合 7"/>
          <p:cNvGrpSpPr>
            <a:grpSpLocks/>
          </p:cNvGrpSpPr>
          <p:nvPr/>
        </p:nvGrpSpPr>
        <p:grpSpPr bwMode="auto">
          <a:xfrm>
            <a:off x="5292725" y="2243138"/>
            <a:ext cx="3527425" cy="2400300"/>
            <a:chOff x="4932040" y="2051556"/>
            <a:chExt cx="3528392" cy="2401289"/>
          </a:xfrm>
        </p:grpSpPr>
        <p:graphicFrame>
          <p:nvGraphicFramePr>
            <p:cNvPr id="111624" name="Object 8"/>
            <p:cNvGraphicFramePr>
              <a:graphicFrameLocks noChangeAspect="1"/>
            </p:cNvGraphicFramePr>
            <p:nvPr/>
          </p:nvGraphicFramePr>
          <p:xfrm>
            <a:off x="4932040" y="2420888"/>
            <a:ext cx="3312368" cy="20319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905000" imgH="1168400" progId="Equation.DSMT4">
                    <p:embed/>
                  </p:oleObj>
                </mc:Choice>
                <mc:Fallback>
                  <p:oleObj name="Equation" r:id="rId3" imgW="1905000" imgH="11684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2040" y="2420888"/>
                          <a:ext cx="3312368" cy="20319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1625" name="文本框 9"/>
            <p:cNvSpPr txBox="1">
              <a:spLocks noChangeArrowheads="1"/>
            </p:cNvSpPr>
            <p:nvPr/>
          </p:nvSpPr>
          <p:spPr bwMode="auto">
            <a:xfrm>
              <a:off x="4932040" y="2051556"/>
              <a:ext cx="352839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n1       n2      n3       n4       n5  </a:t>
              </a:r>
              <a:endParaRPr lang="zh-CN" altLang="en-US" sz="180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11621" name="对象 2"/>
          <p:cNvGraphicFramePr>
            <a:graphicFrameLocks noChangeAspect="1"/>
          </p:cNvGraphicFramePr>
          <p:nvPr/>
        </p:nvGraphicFramePr>
        <p:xfrm>
          <a:off x="827088" y="1800225"/>
          <a:ext cx="3028950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035300" imgH="2895600" progId="Visio.Drawing.15">
                  <p:embed/>
                </p:oleObj>
              </mc:Choice>
              <mc:Fallback>
                <p:oleObj name="Visio" r:id="rId5" imgW="3035300" imgH="2895600" progId="Visio.Drawing.15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800225"/>
                        <a:ext cx="3028950" cy="288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723900" y="1700213"/>
            <a:ext cx="3343275" cy="3097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1623" name="文本框 4"/>
          <p:cNvSpPr txBox="1">
            <a:spLocks noChangeArrowheads="1"/>
          </p:cNvSpPr>
          <p:nvPr/>
        </p:nvSpPr>
        <p:spPr bwMode="auto">
          <a:xfrm>
            <a:off x="5305425" y="1774825"/>
            <a:ext cx="16208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/>
              <a:t>转移矩阵</a:t>
            </a: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77887"/>
          </a:xfrm>
        </p:spPr>
        <p:txBody>
          <a:bodyPr/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11.1.2  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非结构化数据挖掘的概述</a:t>
            </a:r>
          </a:p>
        </p:txBody>
      </p:sp>
      <p:sp>
        <p:nvSpPr>
          <p:cNvPr id="27" name="右箭头 26"/>
          <p:cNvSpPr/>
          <p:nvPr/>
        </p:nvSpPr>
        <p:spPr>
          <a:xfrm>
            <a:off x="3138488" y="4393332"/>
            <a:ext cx="288925" cy="501650"/>
          </a:xfrm>
          <a:prstGeom prst="rightArrow">
            <a:avLst/>
          </a:prstGeom>
          <a:noFill/>
          <a:ln>
            <a:solidFill>
              <a:srgbClr val="B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8" name="右箭头 27"/>
          <p:cNvSpPr/>
          <p:nvPr/>
        </p:nvSpPr>
        <p:spPr>
          <a:xfrm>
            <a:off x="5972175" y="4431432"/>
            <a:ext cx="288925" cy="503237"/>
          </a:xfrm>
          <a:prstGeom prst="rightArrow">
            <a:avLst/>
          </a:prstGeom>
          <a:noFill/>
          <a:ln>
            <a:solidFill>
              <a:srgbClr val="B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6445250" y="3372569"/>
            <a:ext cx="2276475" cy="2386013"/>
            <a:chOff x="6445250" y="3444875"/>
            <a:chExt cx="2276475" cy="2386013"/>
          </a:xfrm>
        </p:grpSpPr>
        <p:sp>
          <p:nvSpPr>
            <p:cNvPr id="19480" name="文本框 21"/>
            <p:cNvSpPr txBox="1">
              <a:spLocks noChangeArrowheads="1"/>
            </p:cNvSpPr>
            <p:nvPr/>
          </p:nvSpPr>
          <p:spPr bwMode="auto">
            <a:xfrm>
              <a:off x="6719888" y="4013200"/>
              <a:ext cx="1733550" cy="1508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/>
                <a:t>有价值的知识</a:t>
              </a:r>
            </a:p>
            <a:p>
              <a:pPr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Char char="ü"/>
              </a:pPr>
              <a:r>
                <a:rPr lang="zh-CN" altLang="en-US" sz="1800"/>
                <a:t>类别知识</a:t>
              </a:r>
              <a:endParaRPr lang="en-US" altLang="zh-CN" sz="1800"/>
            </a:p>
            <a:p>
              <a:pPr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Char char="ü"/>
              </a:pPr>
              <a:r>
                <a:rPr lang="zh-CN" altLang="en-US" sz="1800"/>
                <a:t>主题簇知识</a:t>
              </a:r>
              <a:endParaRPr lang="en-US" altLang="zh-CN" sz="1800"/>
            </a:p>
            <a:p>
              <a:pPr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Char char="ü"/>
              </a:pPr>
              <a:r>
                <a:rPr lang="zh-CN" altLang="en-US" sz="1800"/>
                <a:t>相关性知识</a:t>
              </a:r>
              <a:endParaRPr lang="en-US" altLang="zh-CN" sz="1800"/>
            </a:p>
            <a:p>
              <a:pPr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Char char="ü"/>
              </a:pPr>
              <a:r>
                <a:rPr lang="zh-CN" altLang="en-US" sz="1800"/>
                <a:t>关联知识</a:t>
              </a:r>
            </a:p>
          </p:txBody>
        </p:sp>
        <p:grpSp>
          <p:nvGrpSpPr>
            <p:cNvPr id="19481" name="组合 54"/>
            <p:cNvGrpSpPr>
              <a:grpSpLocks/>
            </p:cNvGrpSpPr>
            <p:nvPr/>
          </p:nvGrpSpPr>
          <p:grpSpPr bwMode="auto">
            <a:xfrm>
              <a:off x="6445250" y="3444875"/>
              <a:ext cx="2276475" cy="2386013"/>
              <a:chOff x="6445267" y="3000301"/>
              <a:chExt cx="2276479" cy="2386012"/>
            </a:xfrm>
          </p:grpSpPr>
          <p:sp>
            <p:nvSpPr>
              <p:cNvPr id="19" name="流程图: 过程 18"/>
              <p:cNvSpPr/>
              <p:nvPr/>
            </p:nvSpPr>
            <p:spPr>
              <a:xfrm>
                <a:off x="6451617" y="3436864"/>
                <a:ext cx="2270129" cy="1949449"/>
              </a:xfrm>
              <a:prstGeom prst="flowChartProcess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6445267" y="3000301"/>
                <a:ext cx="2276479" cy="360363"/>
              </a:xfrm>
              <a:prstGeom prst="round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>
                    <a:solidFill>
                      <a:srgbClr val="FFFFFF"/>
                    </a:solidFill>
                  </a:rPr>
                  <a:t>输出</a:t>
                </a:r>
              </a:p>
            </p:txBody>
          </p:sp>
        </p:grpSp>
      </p:grpSp>
      <p:grpSp>
        <p:nvGrpSpPr>
          <p:cNvPr id="10247" name="组合 38"/>
          <p:cNvGrpSpPr>
            <a:grpSpLocks/>
          </p:cNvGrpSpPr>
          <p:nvPr/>
        </p:nvGrpSpPr>
        <p:grpSpPr bwMode="auto">
          <a:xfrm>
            <a:off x="3557588" y="3378919"/>
            <a:ext cx="2247900" cy="2379663"/>
            <a:chOff x="3217891" y="2921417"/>
            <a:chExt cx="2247206" cy="2379791"/>
          </a:xfrm>
        </p:grpSpPr>
        <p:sp>
          <p:nvSpPr>
            <p:cNvPr id="32" name="圆角矩形 31"/>
            <p:cNvSpPr/>
            <p:nvPr/>
          </p:nvSpPr>
          <p:spPr>
            <a:xfrm>
              <a:off x="3217891" y="2921417"/>
              <a:ext cx="2229748" cy="360382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solidFill>
                    <a:srgbClr val="FFFFFF"/>
                  </a:solidFill>
                </a:rPr>
                <a:t>黑盒子</a:t>
              </a:r>
              <a:r>
                <a:rPr lang="en-US" altLang="zh-CN" sz="1800">
                  <a:solidFill>
                    <a:srgbClr val="FFFFFF"/>
                  </a:solidFill>
                </a:rPr>
                <a:t>(</a:t>
              </a:r>
              <a:r>
                <a:rPr lang="zh-CN" altLang="en-US" sz="1800">
                  <a:solidFill>
                    <a:srgbClr val="FFFFFF"/>
                  </a:solidFill>
                </a:rPr>
                <a:t>方法</a:t>
              </a:r>
              <a:r>
                <a:rPr lang="en-US" altLang="zh-CN" sz="1800">
                  <a:solidFill>
                    <a:srgbClr val="FFFFFF"/>
                  </a:solidFill>
                </a:rPr>
                <a:t>)</a:t>
              </a: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217891" y="3331014"/>
              <a:ext cx="2247206" cy="1970194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479" name="文本框 37"/>
            <p:cNvSpPr txBox="1">
              <a:spLocks noChangeArrowheads="1"/>
            </p:cNvSpPr>
            <p:nvPr/>
          </p:nvSpPr>
          <p:spPr bwMode="auto">
            <a:xfrm>
              <a:off x="3595599" y="3440558"/>
              <a:ext cx="1626685" cy="1784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/>
                <a:t>数据挖掘</a:t>
              </a:r>
              <a:endParaRPr lang="en-US" altLang="zh-CN" sz="2000" b="1"/>
            </a:p>
            <a:p>
              <a:pPr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Char char="Ø"/>
              </a:pPr>
              <a:r>
                <a:rPr lang="zh-CN" altLang="en-US" sz="1800"/>
                <a:t>分类</a:t>
              </a:r>
              <a:endParaRPr lang="en-US" altLang="zh-CN" sz="1800"/>
            </a:p>
            <a:p>
              <a:pPr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Char char="Ø"/>
              </a:pPr>
              <a:r>
                <a:rPr lang="zh-CN" altLang="en-US" sz="1800"/>
                <a:t>聚类</a:t>
              </a:r>
              <a:endParaRPr lang="en-US" altLang="zh-CN" sz="1800"/>
            </a:p>
            <a:p>
              <a:pPr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Char char="Ø"/>
              </a:pPr>
              <a:r>
                <a:rPr lang="zh-CN" altLang="en-US" sz="1800"/>
                <a:t>相关性分析</a:t>
              </a:r>
              <a:endParaRPr lang="en-US" altLang="zh-CN" sz="1800"/>
            </a:p>
            <a:p>
              <a:pPr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Char char="Ø"/>
              </a:pPr>
              <a:r>
                <a:rPr lang="en-US" altLang="zh-CN" sz="1800"/>
                <a:t>PageRank</a:t>
              </a:r>
            </a:p>
            <a:p>
              <a:pPr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Char char="Ø"/>
              </a:pPr>
              <a:r>
                <a:rPr lang="en-US" altLang="zh-CN" sz="1800"/>
                <a:t>……</a:t>
              </a:r>
              <a:endParaRPr lang="zh-CN" altLang="en-US" sz="1800"/>
            </a:p>
          </p:txBody>
        </p:sp>
      </p:grpSp>
      <p:grpSp>
        <p:nvGrpSpPr>
          <p:cNvPr id="10248" name="组合 53"/>
          <p:cNvGrpSpPr>
            <a:grpSpLocks/>
          </p:cNvGrpSpPr>
          <p:nvPr/>
        </p:nvGrpSpPr>
        <p:grpSpPr bwMode="auto">
          <a:xfrm>
            <a:off x="544513" y="3388444"/>
            <a:ext cx="2468562" cy="3136900"/>
            <a:chOff x="527247" y="1962360"/>
            <a:chExt cx="2467906" cy="3136567"/>
          </a:xfrm>
        </p:grpSpPr>
        <p:sp>
          <p:nvSpPr>
            <p:cNvPr id="18" name="矩形 17"/>
            <p:cNvSpPr/>
            <p:nvPr/>
          </p:nvSpPr>
          <p:spPr>
            <a:xfrm>
              <a:off x="570098" y="2362368"/>
              <a:ext cx="2383791" cy="273655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19465" name="组合 51"/>
            <p:cNvGrpSpPr>
              <a:grpSpLocks/>
            </p:cNvGrpSpPr>
            <p:nvPr/>
          </p:nvGrpSpPr>
          <p:grpSpPr bwMode="auto">
            <a:xfrm>
              <a:off x="837338" y="2807137"/>
              <a:ext cx="1818608" cy="2198890"/>
              <a:chOff x="822839" y="2499747"/>
              <a:chExt cx="1818608" cy="2198890"/>
            </a:xfrm>
          </p:grpSpPr>
          <p:grpSp>
            <p:nvGrpSpPr>
              <p:cNvPr id="19468" name="组合 42"/>
              <p:cNvGrpSpPr>
                <a:grpSpLocks/>
              </p:cNvGrpSpPr>
              <p:nvPr/>
            </p:nvGrpSpPr>
            <p:grpSpPr bwMode="auto">
              <a:xfrm>
                <a:off x="894876" y="4059034"/>
                <a:ext cx="1746571" cy="639603"/>
                <a:chOff x="900477" y="4571405"/>
                <a:chExt cx="1746571" cy="639603"/>
              </a:xfrm>
            </p:grpSpPr>
            <p:pic>
              <p:nvPicPr>
                <p:cNvPr id="19475" name="图片 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62809" y="4578932"/>
                  <a:ext cx="784239" cy="600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9476" name="图片 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0477" y="4571405"/>
                  <a:ext cx="639603" cy="6396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9469" name="组合 50"/>
              <p:cNvGrpSpPr>
                <a:grpSpLocks/>
              </p:cNvGrpSpPr>
              <p:nvPr/>
            </p:nvGrpSpPr>
            <p:grpSpPr bwMode="auto">
              <a:xfrm>
                <a:off x="822839" y="2499747"/>
                <a:ext cx="1736487" cy="702118"/>
                <a:chOff x="822839" y="2499747"/>
                <a:chExt cx="1736487" cy="702118"/>
              </a:xfrm>
            </p:grpSpPr>
            <p:pic>
              <p:nvPicPr>
                <p:cNvPr id="19473" name="图片 6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2839" y="2570653"/>
                  <a:ext cx="677875" cy="5615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9474" name="图片 4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57208" y="2499747"/>
                  <a:ext cx="702118" cy="7021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9470" name="组合 41"/>
              <p:cNvGrpSpPr>
                <a:grpSpLocks/>
              </p:cNvGrpSpPr>
              <p:nvPr/>
            </p:nvGrpSpPr>
            <p:grpSpPr bwMode="auto">
              <a:xfrm>
                <a:off x="882342" y="3273566"/>
                <a:ext cx="1676984" cy="637012"/>
                <a:chOff x="907504" y="3516698"/>
                <a:chExt cx="1676984" cy="637012"/>
              </a:xfrm>
            </p:grpSpPr>
            <p:pic>
              <p:nvPicPr>
                <p:cNvPr id="19471" name="图片 8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504" y="3523766"/>
                  <a:ext cx="629944" cy="6299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9472" name="图片 3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47476" y="3516698"/>
                  <a:ext cx="637012" cy="6370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30" name="圆角矩形 29"/>
            <p:cNvSpPr/>
            <p:nvPr/>
          </p:nvSpPr>
          <p:spPr>
            <a:xfrm>
              <a:off x="527247" y="1962360"/>
              <a:ext cx="2467906" cy="360325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solidFill>
                    <a:srgbClr val="FFFFFF"/>
                  </a:solidFill>
                </a:rPr>
                <a:t>输入</a:t>
              </a:r>
            </a:p>
          </p:txBody>
        </p:sp>
        <p:sp>
          <p:nvSpPr>
            <p:cNvPr id="19467" name="文本框 52"/>
            <p:cNvSpPr txBox="1">
              <a:spLocks noChangeArrowheads="1"/>
            </p:cNvSpPr>
            <p:nvPr/>
          </p:nvSpPr>
          <p:spPr bwMode="auto">
            <a:xfrm>
              <a:off x="894616" y="2447097"/>
              <a:ext cx="173316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/>
                <a:t>非结构化数据</a:t>
              </a:r>
              <a:endParaRPr lang="en-US" altLang="zh-CN" sz="2000" b="1"/>
            </a:p>
          </p:txBody>
        </p:sp>
      </p:grpSp>
      <p:sp>
        <p:nvSpPr>
          <p:cNvPr id="56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21166" y="1461299"/>
            <a:ext cx="8229600" cy="188912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以非结构数据作为分析的对象，利用数据挖掘的方法，从中获取有价值的信息或知识的过程。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/>
          <p:cNvSpPr>
            <a:spLocks noGrp="1"/>
          </p:cNvSpPr>
          <p:nvPr>
            <p:ph type="title"/>
          </p:nvPr>
        </p:nvSpPr>
        <p:spPr>
          <a:xfrm>
            <a:off x="282575" y="122238"/>
            <a:ext cx="8229600" cy="739775"/>
          </a:xfrm>
        </p:spPr>
        <p:txBody>
          <a:bodyPr/>
          <a:lstStyle/>
          <a:p>
            <a:pPr>
              <a:lnSpc>
                <a:spcPts val="1075"/>
              </a:lnSpc>
            </a:pPr>
            <a:r>
              <a:rPr lang="en-US" altLang="zh-CN"/>
              <a:t>PageRank</a:t>
            </a:r>
            <a:r>
              <a:rPr lang="zh-CN" altLang="en-US"/>
              <a:t>算法实例</a:t>
            </a: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1116013" y="1274763"/>
            <a:ext cx="2466975" cy="2681287"/>
            <a:chOff x="1038225" y="1504084"/>
            <a:chExt cx="2466975" cy="2682154"/>
          </a:xfrm>
        </p:grpSpPr>
        <p:graphicFrame>
          <p:nvGraphicFramePr>
            <p:cNvPr id="113679" name="对象 3"/>
            <p:cNvGraphicFramePr>
              <a:graphicFrameLocks noChangeAspect="1"/>
            </p:cNvGraphicFramePr>
            <p:nvPr/>
          </p:nvGraphicFramePr>
          <p:xfrm>
            <a:off x="1038225" y="1841500"/>
            <a:ext cx="2466975" cy="2344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3" imgW="3035300" imgH="2895600" progId="Visio.Drawing.15">
                    <p:embed/>
                  </p:oleObj>
                </mc:Choice>
                <mc:Fallback>
                  <p:oleObj name="Visio" r:id="rId3" imgW="3035300" imgH="2895600" progId="Visio.Drawing.15">
                    <p:embed/>
                    <p:pic>
                      <p:nvPicPr>
                        <p:cNvPr id="0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8225" y="1841500"/>
                          <a:ext cx="2466975" cy="23447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680" name="文本框 1"/>
            <p:cNvSpPr txBox="1">
              <a:spLocks noChangeArrowheads="1"/>
            </p:cNvSpPr>
            <p:nvPr/>
          </p:nvSpPr>
          <p:spPr bwMode="auto">
            <a:xfrm>
              <a:off x="1038225" y="1504084"/>
              <a:ext cx="14750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第一次迭代</a:t>
              </a:r>
            </a:p>
          </p:txBody>
        </p: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900113" y="4140200"/>
            <a:ext cx="3227387" cy="2595563"/>
            <a:chOff x="282653" y="1596924"/>
            <a:chExt cx="3227192" cy="2594953"/>
          </a:xfrm>
        </p:grpSpPr>
        <p:graphicFrame>
          <p:nvGraphicFramePr>
            <p:cNvPr id="113677" name="对象 7"/>
            <p:cNvGraphicFramePr>
              <a:graphicFrameLocks noChangeAspect="1"/>
            </p:cNvGraphicFramePr>
            <p:nvPr/>
          </p:nvGraphicFramePr>
          <p:xfrm>
            <a:off x="1033345" y="1839202"/>
            <a:ext cx="2476500" cy="2352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5" imgW="3038783" imgH="2896712" progId="Visio.Drawing.15">
                    <p:embed/>
                  </p:oleObj>
                </mc:Choice>
                <mc:Fallback>
                  <p:oleObj name="Visio" r:id="rId5" imgW="3038783" imgH="2896712" progId="Visio.Drawing.15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3345" y="1839202"/>
                          <a:ext cx="2476500" cy="2352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678" name="文本框 8"/>
            <p:cNvSpPr txBox="1">
              <a:spLocks noChangeArrowheads="1"/>
            </p:cNvSpPr>
            <p:nvPr/>
          </p:nvSpPr>
          <p:spPr bwMode="auto">
            <a:xfrm>
              <a:off x="282653" y="1596924"/>
              <a:ext cx="224933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第二次迭代后结果</a:t>
              </a:r>
            </a:p>
          </p:txBody>
        </p:sp>
      </p:grpSp>
      <p:cxnSp>
        <p:nvCxnSpPr>
          <p:cNvPr id="6" name="直接箭头连接符 5"/>
          <p:cNvCxnSpPr/>
          <p:nvPr/>
        </p:nvCxnSpPr>
        <p:spPr>
          <a:xfrm>
            <a:off x="4140200" y="2133600"/>
            <a:ext cx="514350" cy="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5435600" y="4024313"/>
            <a:ext cx="2905125" cy="2722562"/>
            <a:chOff x="606178" y="1469140"/>
            <a:chExt cx="2904629" cy="2722605"/>
          </a:xfrm>
        </p:grpSpPr>
        <p:graphicFrame>
          <p:nvGraphicFramePr>
            <p:cNvPr id="113675" name="对象 15"/>
            <p:cNvGraphicFramePr>
              <a:graphicFrameLocks noChangeAspect="1"/>
            </p:cNvGraphicFramePr>
            <p:nvPr/>
          </p:nvGraphicFramePr>
          <p:xfrm>
            <a:off x="1032720" y="1839070"/>
            <a:ext cx="2478087" cy="2352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7" imgW="3038783" imgH="2896712" progId="Visio.Drawing.15">
                    <p:embed/>
                  </p:oleObj>
                </mc:Choice>
                <mc:Fallback>
                  <p:oleObj name="Visio" r:id="rId7" imgW="3038783" imgH="2896712" progId="Visio.Drawing.15">
                    <p:embed/>
                    <p:pic>
                      <p:nvPicPr>
                        <p:cNvPr id="0" name="对象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2720" y="1839070"/>
                          <a:ext cx="2478087" cy="2352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676" name="文本框 16"/>
            <p:cNvSpPr txBox="1">
              <a:spLocks noChangeArrowheads="1"/>
            </p:cNvSpPr>
            <p:nvPr/>
          </p:nvSpPr>
          <p:spPr bwMode="auto">
            <a:xfrm>
              <a:off x="606178" y="1469140"/>
              <a:ext cx="14750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第二次迭代</a:t>
              </a:r>
            </a:p>
          </p:txBody>
        </p:sp>
      </p:grpSp>
      <p:cxnSp>
        <p:nvCxnSpPr>
          <p:cNvPr id="18" name="直接箭头连接符 17"/>
          <p:cNvCxnSpPr/>
          <p:nvPr/>
        </p:nvCxnSpPr>
        <p:spPr>
          <a:xfrm rot="5400000">
            <a:off x="6699250" y="3757613"/>
            <a:ext cx="514350" cy="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5719763" y="868363"/>
            <a:ext cx="2476500" cy="2779712"/>
            <a:chOff x="1033935" y="1412698"/>
            <a:chExt cx="2476500" cy="2779336"/>
          </a:xfrm>
        </p:grpSpPr>
        <p:graphicFrame>
          <p:nvGraphicFramePr>
            <p:cNvPr id="113673" name="对象 19"/>
            <p:cNvGraphicFramePr>
              <a:graphicFrameLocks noChangeAspect="1"/>
            </p:cNvGraphicFramePr>
            <p:nvPr/>
          </p:nvGraphicFramePr>
          <p:xfrm>
            <a:off x="1033935" y="1839359"/>
            <a:ext cx="2476500" cy="2352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9" imgW="3038783" imgH="2896712" progId="Visio.Drawing.15">
                    <p:embed/>
                  </p:oleObj>
                </mc:Choice>
                <mc:Fallback>
                  <p:oleObj name="Visio" r:id="rId9" imgW="3038783" imgH="2896712" progId="Visio.Drawing.15">
                    <p:embed/>
                    <p:pic>
                      <p:nvPicPr>
                        <p:cNvPr id="0" name="对象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3935" y="1839359"/>
                          <a:ext cx="2476500" cy="2352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674" name="文本框 20"/>
            <p:cNvSpPr txBox="1">
              <a:spLocks noChangeArrowheads="1"/>
            </p:cNvSpPr>
            <p:nvPr/>
          </p:nvSpPr>
          <p:spPr bwMode="auto">
            <a:xfrm>
              <a:off x="1260629" y="1412698"/>
              <a:ext cx="224933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第一次迭代后结果</a:t>
              </a:r>
            </a:p>
          </p:txBody>
        </p:sp>
      </p:grpSp>
      <p:cxnSp>
        <p:nvCxnSpPr>
          <p:cNvPr id="22" name="直接箭头连接符 21"/>
          <p:cNvCxnSpPr/>
          <p:nvPr/>
        </p:nvCxnSpPr>
        <p:spPr>
          <a:xfrm rot="10800000">
            <a:off x="4654550" y="5449888"/>
            <a:ext cx="514350" cy="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PageRank</a:t>
            </a:r>
            <a:r>
              <a:rPr lang="zh-CN" altLang="en-US"/>
              <a:t>算法实例</a:t>
            </a:r>
          </a:p>
        </p:txBody>
      </p:sp>
      <p:graphicFrame>
        <p:nvGraphicFramePr>
          <p:cNvPr id="10" name="表格 4"/>
          <p:cNvGraphicFramePr>
            <a:graphicFrameLocks noGrp="1"/>
          </p:cNvGraphicFramePr>
          <p:nvPr/>
        </p:nvGraphicFramePr>
        <p:xfrm>
          <a:off x="755650" y="5013325"/>
          <a:ext cx="8229600" cy="1544638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65573881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94331113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8532887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98379424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7465093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97880631"/>
                    </a:ext>
                  </a:extLst>
                </a:gridCol>
              </a:tblGrid>
              <a:tr h="4302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P(n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P(n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P(n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P(n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P(n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4268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初始值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S Shell Dlg" panose="020B0604020202020204" pitchFamily="34" charset="0"/>
                        <a:ea typeface="MS Shell Dlg" panose="020B0604020202020204" pitchFamily="34" charset="0"/>
                        <a:cs typeface="MS Shell Dlg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0.2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0.2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0.2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0.2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0.2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77951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一次迭代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S Shell Dlg" panose="020B0604020202020204" pitchFamily="34" charset="0"/>
                        <a:ea typeface="MS Shell Dlg" panose="020B0604020202020204" pitchFamily="34" charset="0"/>
                        <a:cs typeface="MS Shell Dlg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0.066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0.166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0.166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0.3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0.3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002948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二次迭代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S Shell Dlg" panose="020B0604020202020204" pitchFamily="34" charset="0"/>
                        <a:ea typeface="MS Shell Dlg" panose="020B0604020202020204" pitchFamily="34" charset="0"/>
                        <a:cs typeface="MS Shell Dlg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0.133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0.183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0.2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0.383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495764"/>
                  </a:ext>
                </a:extLst>
              </a:tr>
            </a:tbl>
          </a:graphicData>
        </a:graphic>
      </p:graphicFrame>
      <p:grpSp>
        <p:nvGrpSpPr>
          <p:cNvPr id="115751" name="组合 2"/>
          <p:cNvGrpSpPr>
            <a:grpSpLocks/>
          </p:cNvGrpSpPr>
          <p:nvPr/>
        </p:nvGrpSpPr>
        <p:grpSpPr bwMode="auto">
          <a:xfrm>
            <a:off x="4932363" y="2051050"/>
            <a:ext cx="3527425" cy="2401888"/>
            <a:chOff x="4932040" y="2051556"/>
            <a:chExt cx="3528392" cy="2401289"/>
          </a:xfrm>
        </p:grpSpPr>
        <p:graphicFrame>
          <p:nvGraphicFramePr>
            <p:cNvPr id="115755" name="Object 8"/>
            <p:cNvGraphicFramePr>
              <a:graphicFrameLocks noChangeAspect="1"/>
            </p:cNvGraphicFramePr>
            <p:nvPr/>
          </p:nvGraphicFramePr>
          <p:xfrm>
            <a:off x="4932040" y="2420888"/>
            <a:ext cx="3312368" cy="20319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905000" imgH="1168400" progId="Equation.DSMT4">
                    <p:embed/>
                  </p:oleObj>
                </mc:Choice>
                <mc:Fallback>
                  <p:oleObj name="Equation" r:id="rId3" imgW="1905000" imgH="11684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2040" y="2420888"/>
                          <a:ext cx="3312368" cy="20319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5756" name="文本框 1"/>
            <p:cNvSpPr txBox="1">
              <a:spLocks noChangeArrowheads="1"/>
            </p:cNvSpPr>
            <p:nvPr/>
          </p:nvSpPr>
          <p:spPr bwMode="auto">
            <a:xfrm>
              <a:off x="4932040" y="2051556"/>
              <a:ext cx="352839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n1       n2      n3       n4       n5  </a:t>
              </a:r>
              <a:endParaRPr lang="zh-CN" altLang="en-US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115752" name="组合 8"/>
          <p:cNvGrpSpPr>
            <a:grpSpLocks/>
          </p:cNvGrpSpPr>
          <p:nvPr/>
        </p:nvGrpSpPr>
        <p:grpSpPr bwMode="auto">
          <a:xfrm>
            <a:off x="1042988" y="1828800"/>
            <a:ext cx="2952750" cy="2881313"/>
            <a:chOff x="1038225" y="1504084"/>
            <a:chExt cx="2466975" cy="2682154"/>
          </a:xfrm>
        </p:grpSpPr>
        <p:graphicFrame>
          <p:nvGraphicFramePr>
            <p:cNvPr id="115753" name="对象 10"/>
            <p:cNvGraphicFramePr>
              <a:graphicFrameLocks noChangeAspect="1"/>
            </p:cNvGraphicFramePr>
            <p:nvPr/>
          </p:nvGraphicFramePr>
          <p:xfrm>
            <a:off x="1038225" y="1841500"/>
            <a:ext cx="2466975" cy="2344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5" imgW="3035300" imgH="2895600" progId="Visio.Drawing.15">
                    <p:embed/>
                  </p:oleObj>
                </mc:Choice>
                <mc:Fallback>
                  <p:oleObj name="Visio" r:id="rId5" imgW="3035300" imgH="2895600" progId="Visio.Drawing.15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8225" y="1841500"/>
                          <a:ext cx="2466975" cy="23447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5754" name="文本框 11"/>
            <p:cNvSpPr txBox="1">
              <a:spLocks noChangeArrowheads="1"/>
            </p:cNvSpPr>
            <p:nvPr/>
          </p:nvSpPr>
          <p:spPr bwMode="auto">
            <a:xfrm>
              <a:off x="1038225" y="1504084"/>
              <a:ext cx="14750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第一次迭代</a:t>
              </a:r>
            </a:p>
          </p:txBody>
        </p:sp>
      </p:grpSp>
    </p:spTree>
  </p:cSld>
  <p:clrMapOvr>
    <a:masterClrMapping/>
  </p:clrMapOvr>
  <p:transition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/>
          <p:cNvSpPr>
            <a:spLocks noGrp="1"/>
          </p:cNvSpPr>
          <p:nvPr>
            <p:ph type="title"/>
          </p:nvPr>
        </p:nvSpPr>
        <p:spPr>
          <a:xfrm>
            <a:off x="342900" y="168275"/>
            <a:ext cx="8229600" cy="1371600"/>
          </a:xfrm>
        </p:spPr>
        <p:txBody>
          <a:bodyPr/>
          <a:lstStyle/>
          <a:p>
            <a:r>
              <a:rPr lang="en-US" altLang="zh-CN"/>
              <a:t>PageRank</a:t>
            </a:r>
            <a:r>
              <a:rPr lang="zh-CN" altLang="en-US"/>
              <a:t>算法实例</a:t>
            </a: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539750" y="1522413"/>
            <a:ext cx="2376488" cy="2614612"/>
            <a:chOff x="1036194" y="1516213"/>
            <a:chExt cx="2466975" cy="2672757"/>
          </a:xfrm>
        </p:grpSpPr>
        <p:graphicFrame>
          <p:nvGraphicFramePr>
            <p:cNvPr id="117782" name="对象 10"/>
            <p:cNvGraphicFramePr>
              <a:graphicFrameLocks noChangeAspect="1"/>
            </p:cNvGraphicFramePr>
            <p:nvPr/>
          </p:nvGraphicFramePr>
          <p:xfrm>
            <a:off x="1036194" y="1844232"/>
            <a:ext cx="2466975" cy="2344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3" imgW="3035300" imgH="2895600" progId="Visio.Drawing.15">
                    <p:embed/>
                  </p:oleObj>
                </mc:Choice>
                <mc:Fallback>
                  <p:oleObj name="Visio" r:id="rId3" imgW="3035300" imgH="2895600" progId="Visio.Drawing.15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6194" y="1844232"/>
                          <a:ext cx="2466975" cy="23447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7783" name="文本框 11"/>
            <p:cNvSpPr txBox="1">
              <a:spLocks noChangeArrowheads="1"/>
            </p:cNvSpPr>
            <p:nvPr/>
          </p:nvSpPr>
          <p:spPr bwMode="auto">
            <a:xfrm>
              <a:off x="1559492" y="1516213"/>
              <a:ext cx="995522" cy="408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初始化</a:t>
              </a:r>
            </a:p>
          </p:txBody>
        </p:sp>
      </p:grpSp>
      <p:graphicFrame>
        <p:nvGraphicFramePr>
          <p:cNvPr id="13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598488" y="4941888"/>
          <a:ext cx="2643187" cy="162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5000" imgH="1168400" progId="Equation.DSMT4">
                  <p:embed/>
                </p:oleObj>
              </mc:Choice>
              <mc:Fallback>
                <p:oleObj name="Equation" r:id="rId5" imgW="1905000" imgH="1168400" progId="Equation.DSMT4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488" y="4941888"/>
                        <a:ext cx="2643187" cy="162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6227763" y="1481138"/>
            <a:ext cx="2659062" cy="2446337"/>
            <a:chOff x="1260629" y="1412698"/>
            <a:chExt cx="2957201" cy="2966104"/>
          </a:xfrm>
        </p:grpSpPr>
        <p:graphicFrame>
          <p:nvGraphicFramePr>
            <p:cNvPr id="117780" name="对象 14"/>
            <p:cNvGraphicFramePr>
              <a:graphicFrameLocks noChangeAspect="1"/>
            </p:cNvGraphicFramePr>
            <p:nvPr/>
          </p:nvGraphicFramePr>
          <p:xfrm>
            <a:off x="1566496" y="1860037"/>
            <a:ext cx="2651334" cy="25187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7" imgW="3038783" imgH="2896712" progId="Visio.Drawing.15">
                    <p:embed/>
                  </p:oleObj>
                </mc:Choice>
                <mc:Fallback>
                  <p:oleObj name="Visio" r:id="rId7" imgW="3038783" imgH="2896712" progId="Visio.Drawing.15">
                    <p:embed/>
                    <p:pic>
                      <p:nvPicPr>
                        <p:cNvPr id="0" name="对象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6496" y="1860037"/>
                          <a:ext cx="2651334" cy="25187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7781" name="文本框 15"/>
            <p:cNvSpPr txBox="1">
              <a:spLocks noChangeArrowheads="1"/>
            </p:cNvSpPr>
            <p:nvPr/>
          </p:nvSpPr>
          <p:spPr bwMode="auto">
            <a:xfrm>
              <a:off x="1260629" y="1412698"/>
              <a:ext cx="224933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第一次迭代后结果</a:t>
              </a:r>
            </a:p>
          </p:txBody>
        </p:sp>
      </p:grp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203575" y="1412875"/>
            <a:ext cx="2505075" cy="2528888"/>
            <a:chOff x="3203848" y="1412776"/>
            <a:chExt cx="2504158" cy="2528551"/>
          </a:xfrm>
        </p:grpSpPr>
        <p:grpSp>
          <p:nvGrpSpPr>
            <p:cNvPr id="117776" name="组合 2"/>
            <p:cNvGrpSpPr>
              <a:grpSpLocks/>
            </p:cNvGrpSpPr>
            <p:nvPr/>
          </p:nvGrpSpPr>
          <p:grpSpPr bwMode="auto">
            <a:xfrm>
              <a:off x="3206830" y="1843803"/>
              <a:ext cx="2501176" cy="2097524"/>
              <a:chOff x="4932040" y="2051556"/>
              <a:chExt cx="3312369" cy="2401289"/>
            </a:xfrm>
          </p:grpSpPr>
          <p:graphicFrame>
            <p:nvGraphicFramePr>
              <p:cNvPr id="117778" name="Object 8"/>
              <p:cNvGraphicFramePr>
                <a:graphicFrameLocks noChangeAspect="1"/>
              </p:cNvGraphicFramePr>
              <p:nvPr/>
            </p:nvGraphicFramePr>
            <p:xfrm>
              <a:off x="4932040" y="2420888"/>
              <a:ext cx="3312368" cy="20319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905000" imgH="1168400" progId="Equation.DSMT4">
                      <p:embed/>
                    </p:oleObj>
                  </mc:Choice>
                  <mc:Fallback>
                    <p:oleObj name="Equation" r:id="rId9" imgW="1905000" imgH="1168400" progId="Equation.DSMT4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32040" y="2420888"/>
                            <a:ext cx="3312368" cy="20319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7779" name="文本框 1"/>
              <p:cNvSpPr txBox="1">
                <a:spLocks noChangeArrowheads="1"/>
              </p:cNvSpPr>
              <p:nvPr/>
            </p:nvSpPr>
            <p:spPr bwMode="auto">
              <a:xfrm>
                <a:off x="4932040" y="2051556"/>
                <a:ext cx="3312369" cy="4228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FF0000"/>
                    </a:solidFill>
                  </a:rPr>
                  <a:t>n1   n2    n3    n4     n5  </a:t>
                </a:r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7777" name="文本框 16"/>
            <p:cNvSpPr txBox="1">
              <a:spLocks noChangeArrowheads="1"/>
            </p:cNvSpPr>
            <p:nvPr/>
          </p:nvSpPr>
          <p:spPr bwMode="auto">
            <a:xfrm>
              <a:off x="3203848" y="1412776"/>
              <a:ext cx="162095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/>
                <a:t>转移矩阵</a:t>
              </a:r>
            </a:p>
          </p:txBody>
        </p:sp>
      </p:grp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1220788" y="4533900"/>
            <a:ext cx="10064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/>
              <a:t>转移矩阵</a:t>
            </a:r>
          </a:p>
        </p:txBody>
      </p: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3059113" y="4545013"/>
            <a:ext cx="1006475" cy="2019300"/>
            <a:chOff x="3133228" y="4545320"/>
            <a:chExt cx="1005403" cy="2018273"/>
          </a:xfrm>
        </p:grpSpPr>
        <p:graphicFrame>
          <p:nvGraphicFramePr>
            <p:cNvPr id="117774" name="Object 8"/>
            <p:cNvGraphicFramePr>
              <a:graphicFrameLocks noChangeAspect="1"/>
            </p:cNvGraphicFramePr>
            <p:nvPr/>
          </p:nvGraphicFramePr>
          <p:xfrm>
            <a:off x="3318430" y="4941168"/>
            <a:ext cx="635000" cy="162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457200" imgH="1168400" progId="Equation.DSMT4">
                    <p:embed/>
                  </p:oleObj>
                </mc:Choice>
                <mc:Fallback>
                  <p:oleObj name="Equation" r:id="rId11" imgW="457200" imgH="11684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8430" y="4941168"/>
                          <a:ext cx="635000" cy="1622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7775" name="文本框 20"/>
            <p:cNvSpPr txBox="1">
              <a:spLocks noChangeArrowheads="1"/>
            </p:cNvSpPr>
            <p:nvPr/>
          </p:nvSpPr>
          <p:spPr bwMode="auto">
            <a:xfrm>
              <a:off x="3133228" y="4545320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 b="1"/>
                <a:t>初始矩阵</a:t>
              </a:r>
            </a:p>
          </p:txBody>
        </p:sp>
      </p:grp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3922713" y="4552950"/>
            <a:ext cx="882650" cy="2011363"/>
            <a:chOff x="3922785" y="4552897"/>
            <a:chExt cx="882650" cy="2010696"/>
          </a:xfrm>
        </p:grpSpPr>
        <p:graphicFrame>
          <p:nvGraphicFramePr>
            <p:cNvPr id="117772" name="Object 8"/>
            <p:cNvGraphicFramePr>
              <a:graphicFrameLocks noChangeAspect="1"/>
            </p:cNvGraphicFramePr>
            <p:nvPr/>
          </p:nvGraphicFramePr>
          <p:xfrm>
            <a:off x="3922785" y="4941168"/>
            <a:ext cx="882650" cy="162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634725" imgH="1167893" progId="Equation.DSMT4">
                    <p:embed/>
                  </p:oleObj>
                </mc:Choice>
                <mc:Fallback>
                  <p:oleObj name="Equation" r:id="rId13" imgW="634725" imgH="1167893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2785" y="4941168"/>
                          <a:ext cx="882650" cy="1622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7773" name="文本框 21"/>
            <p:cNvSpPr txBox="1">
              <a:spLocks noChangeArrowheads="1"/>
            </p:cNvSpPr>
            <p:nvPr/>
          </p:nvSpPr>
          <p:spPr bwMode="auto">
            <a:xfrm>
              <a:off x="4116197" y="4552897"/>
              <a:ext cx="59824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 b="1"/>
                <a:t>结果</a:t>
              </a:r>
            </a:p>
          </p:txBody>
        </p:sp>
      </p:grpSp>
      <p:sp>
        <p:nvSpPr>
          <p:cNvPr id="23" name="文本框 22"/>
          <p:cNvSpPr txBox="1">
            <a:spLocks noChangeArrowheads="1"/>
          </p:cNvSpPr>
          <p:nvPr/>
        </p:nvSpPr>
        <p:spPr bwMode="auto">
          <a:xfrm>
            <a:off x="249238" y="4206875"/>
            <a:ext cx="1474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计算方法：</a:t>
            </a: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5730875" y="5086350"/>
            <a:ext cx="27828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/>
              <a:t>迭代结束条件：</a:t>
            </a:r>
            <a:endParaRPr lang="en-US" altLang="zh-CN" sz="1800"/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zh-CN" altLang="en-US" sz="1800"/>
              <a:t>结果收敛（不再变化）</a:t>
            </a:r>
            <a:endParaRPr lang="en-US" altLang="zh-CN" sz="1800"/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zh-CN" altLang="en-US" sz="1800"/>
              <a:t>设定最大迭代次数</a:t>
            </a:r>
            <a:endParaRPr lang="en-US" altLang="zh-CN" sz="18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5708650" y="4541838"/>
            <a:ext cx="1990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何时结束迭代？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8" grpId="0"/>
      <p:bldP spid="2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1220788" y="817563"/>
            <a:ext cx="2376487" cy="2614612"/>
            <a:chOff x="1036194" y="1516213"/>
            <a:chExt cx="2466975" cy="2672757"/>
          </a:xfrm>
        </p:grpSpPr>
        <p:graphicFrame>
          <p:nvGraphicFramePr>
            <p:cNvPr id="119827" name="对象 10"/>
            <p:cNvGraphicFramePr>
              <a:graphicFrameLocks noChangeAspect="1"/>
            </p:cNvGraphicFramePr>
            <p:nvPr/>
          </p:nvGraphicFramePr>
          <p:xfrm>
            <a:off x="1036194" y="1844232"/>
            <a:ext cx="2466975" cy="2344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3" imgW="3035300" imgH="2895600" progId="Visio.Drawing.15">
                    <p:embed/>
                  </p:oleObj>
                </mc:Choice>
                <mc:Fallback>
                  <p:oleObj name="Visio" r:id="rId3" imgW="3035300" imgH="2895600" progId="Visio.Drawing.15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6194" y="1844232"/>
                          <a:ext cx="2466975" cy="23447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9828" name="文本框 11"/>
            <p:cNvSpPr txBox="1">
              <a:spLocks noChangeArrowheads="1"/>
            </p:cNvSpPr>
            <p:nvPr/>
          </p:nvSpPr>
          <p:spPr bwMode="auto">
            <a:xfrm>
              <a:off x="1559492" y="1516213"/>
              <a:ext cx="995522" cy="408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初始化</a:t>
              </a:r>
            </a:p>
          </p:txBody>
        </p:sp>
      </p:grpSp>
      <p:graphicFrame>
        <p:nvGraphicFramePr>
          <p:cNvPr id="13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598488" y="4941888"/>
          <a:ext cx="2643187" cy="162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5000" imgH="1168400" progId="Equation.DSMT4">
                  <p:embed/>
                </p:oleObj>
              </mc:Choice>
              <mc:Fallback>
                <p:oleObj name="Equation" r:id="rId5" imgW="1905000" imgH="1168400" progId="Equation.DSMT4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488" y="4941888"/>
                        <a:ext cx="2643187" cy="162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5724525" y="4064000"/>
            <a:ext cx="2384425" cy="2605088"/>
            <a:chOff x="1195476" y="4731713"/>
            <a:chExt cx="2651334" cy="3158914"/>
          </a:xfrm>
        </p:grpSpPr>
        <p:graphicFrame>
          <p:nvGraphicFramePr>
            <p:cNvPr id="119825" name="对象 14"/>
            <p:cNvGraphicFramePr>
              <a:graphicFrameLocks noChangeAspect="1"/>
            </p:cNvGraphicFramePr>
            <p:nvPr/>
          </p:nvGraphicFramePr>
          <p:xfrm>
            <a:off x="1195476" y="5371862"/>
            <a:ext cx="2651334" cy="25187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7" imgW="3038783" imgH="2896712" progId="Visio.Drawing.15">
                    <p:embed/>
                  </p:oleObj>
                </mc:Choice>
                <mc:Fallback>
                  <p:oleObj name="Visio" r:id="rId7" imgW="3038783" imgH="2896712" progId="Visio.Drawing.15">
                    <p:embed/>
                    <p:pic>
                      <p:nvPicPr>
                        <p:cNvPr id="0" name="对象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5476" y="5371862"/>
                          <a:ext cx="2651334" cy="25187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9826" name="文本框 15"/>
            <p:cNvSpPr txBox="1">
              <a:spLocks noChangeArrowheads="1"/>
            </p:cNvSpPr>
            <p:nvPr/>
          </p:nvSpPr>
          <p:spPr bwMode="auto">
            <a:xfrm>
              <a:off x="1195476" y="4731713"/>
              <a:ext cx="2501534" cy="485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第一次迭代后结果</a:t>
              </a:r>
            </a:p>
          </p:txBody>
        </p:sp>
      </p:grp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4805363" y="784225"/>
            <a:ext cx="2505075" cy="2528888"/>
            <a:chOff x="3203848" y="1412776"/>
            <a:chExt cx="2504158" cy="2528551"/>
          </a:xfrm>
        </p:grpSpPr>
        <p:grpSp>
          <p:nvGrpSpPr>
            <p:cNvPr id="119821" name="组合 2"/>
            <p:cNvGrpSpPr>
              <a:grpSpLocks/>
            </p:cNvGrpSpPr>
            <p:nvPr/>
          </p:nvGrpSpPr>
          <p:grpSpPr bwMode="auto">
            <a:xfrm>
              <a:off x="3206830" y="1843803"/>
              <a:ext cx="2501176" cy="2097524"/>
              <a:chOff x="4932040" y="2051556"/>
              <a:chExt cx="3312369" cy="2401289"/>
            </a:xfrm>
          </p:grpSpPr>
          <p:graphicFrame>
            <p:nvGraphicFramePr>
              <p:cNvPr id="119823" name="Object 8"/>
              <p:cNvGraphicFramePr>
                <a:graphicFrameLocks noChangeAspect="1"/>
              </p:cNvGraphicFramePr>
              <p:nvPr/>
            </p:nvGraphicFramePr>
            <p:xfrm>
              <a:off x="4932040" y="2420888"/>
              <a:ext cx="3312368" cy="20319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905000" imgH="1168400" progId="Equation.DSMT4">
                      <p:embed/>
                    </p:oleObj>
                  </mc:Choice>
                  <mc:Fallback>
                    <p:oleObj name="Equation" r:id="rId9" imgW="1905000" imgH="1168400" progId="Equation.DSMT4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32040" y="2420888"/>
                            <a:ext cx="3312368" cy="20319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9824" name="文本框 1"/>
              <p:cNvSpPr txBox="1">
                <a:spLocks noChangeArrowheads="1"/>
              </p:cNvSpPr>
              <p:nvPr/>
            </p:nvSpPr>
            <p:spPr bwMode="auto">
              <a:xfrm>
                <a:off x="4932040" y="2051556"/>
                <a:ext cx="3312369" cy="4228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FF0000"/>
                    </a:solidFill>
                  </a:rPr>
                  <a:t>n1   n2    n3    n4     n5  </a:t>
                </a:r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9822" name="文本框 16"/>
            <p:cNvSpPr txBox="1">
              <a:spLocks noChangeArrowheads="1"/>
            </p:cNvSpPr>
            <p:nvPr/>
          </p:nvSpPr>
          <p:spPr bwMode="auto">
            <a:xfrm>
              <a:off x="3203848" y="1412776"/>
              <a:ext cx="1216555" cy="400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latin typeface="黑体" panose="02010609060101010101" pitchFamily="49" charset="-122"/>
                  <a:ea typeface="黑体" panose="02010609060101010101" pitchFamily="49" charset="-122"/>
                </a:rPr>
                <a:t>转移矩阵</a:t>
              </a:r>
            </a:p>
          </p:txBody>
        </p:sp>
      </p:grp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1220788" y="4533900"/>
            <a:ext cx="10064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/>
              <a:t>转移矩阵</a:t>
            </a:r>
          </a:p>
        </p:txBody>
      </p: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3059113" y="4545013"/>
            <a:ext cx="1006475" cy="2019300"/>
            <a:chOff x="3133228" y="4545320"/>
            <a:chExt cx="1005403" cy="2018273"/>
          </a:xfrm>
        </p:grpSpPr>
        <p:graphicFrame>
          <p:nvGraphicFramePr>
            <p:cNvPr id="119819" name="Object 8"/>
            <p:cNvGraphicFramePr>
              <a:graphicFrameLocks noChangeAspect="1"/>
            </p:cNvGraphicFramePr>
            <p:nvPr/>
          </p:nvGraphicFramePr>
          <p:xfrm>
            <a:off x="3318430" y="4941168"/>
            <a:ext cx="635000" cy="162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457200" imgH="1168400" progId="Equation.DSMT4">
                    <p:embed/>
                  </p:oleObj>
                </mc:Choice>
                <mc:Fallback>
                  <p:oleObj name="Equation" r:id="rId11" imgW="457200" imgH="11684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8430" y="4941168"/>
                          <a:ext cx="635000" cy="1622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9820" name="文本框 20"/>
            <p:cNvSpPr txBox="1">
              <a:spLocks noChangeArrowheads="1"/>
            </p:cNvSpPr>
            <p:nvPr/>
          </p:nvSpPr>
          <p:spPr bwMode="auto">
            <a:xfrm>
              <a:off x="3133228" y="4545320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 b="1"/>
                <a:t>初始矩阵</a:t>
              </a:r>
            </a:p>
          </p:txBody>
        </p:sp>
      </p:grp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3922713" y="4552950"/>
            <a:ext cx="882650" cy="2011363"/>
            <a:chOff x="3922785" y="4552897"/>
            <a:chExt cx="882650" cy="2010696"/>
          </a:xfrm>
        </p:grpSpPr>
        <p:graphicFrame>
          <p:nvGraphicFramePr>
            <p:cNvPr id="119817" name="Object 8"/>
            <p:cNvGraphicFramePr>
              <a:graphicFrameLocks noChangeAspect="1"/>
            </p:cNvGraphicFramePr>
            <p:nvPr/>
          </p:nvGraphicFramePr>
          <p:xfrm>
            <a:off x="3922785" y="4941168"/>
            <a:ext cx="882650" cy="162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634725" imgH="1167893" progId="Equation.DSMT4">
                    <p:embed/>
                  </p:oleObj>
                </mc:Choice>
                <mc:Fallback>
                  <p:oleObj name="Equation" r:id="rId13" imgW="634725" imgH="1167893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2785" y="4941168"/>
                          <a:ext cx="882650" cy="1622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9818" name="文本框 21"/>
            <p:cNvSpPr txBox="1">
              <a:spLocks noChangeArrowheads="1"/>
            </p:cNvSpPr>
            <p:nvPr/>
          </p:nvSpPr>
          <p:spPr bwMode="auto">
            <a:xfrm>
              <a:off x="4116197" y="4552897"/>
              <a:ext cx="59824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 b="1"/>
                <a:t>结果</a:t>
              </a:r>
            </a:p>
          </p:txBody>
        </p:sp>
      </p:grpSp>
      <p:sp>
        <p:nvSpPr>
          <p:cNvPr id="23" name="文本框 22"/>
          <p:cNvSpPr txBox="1">
            <a:spLocks noChangeArrowheads="1"/>
          </p:cNvSpPr>
          <p:nvPr/>
        </p:nvSpPr>
        <p:spPr bwMode="auto">
          <a:xfrm>
            <a:off x="446088" y="4064000"/>
            <a:ext cx="1473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计算方法：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PageRank</a:t>
            </a:r>
            <a:r>
              <a:rPr kumimoji="1" lang="zh-CN" altLang="en-US"/>
              <a:t>网页排名</a:t>
            </a:r>
          </a:p>
        </p:txBody>
      </p:sp>
      <p:pic>
        <p:nvPicPr>
          <p:cNvPr id="121858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1557338"/>
            <a:ext cx="6619875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结构挖掘的应用</a:t>
            </a:r>
          </a:p>
        </p:txBody>
      </p:sp>
      <p:sp>
        <p:nvSpPr>
          <p:cNvPr id="706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/>
              <a:t>PageRank</a:t>
            </a:r>
            <a:r>
              <a:rPr lang="zh-CN" altLang="en-US"/>
              <a:t>算法，对网页价值大小进行排名，从而为用户停供更加准确、更加可靠的信息。</a:t>
            </a:r>
            <a:endParaRPr lang="zh-CN" altLang="zh-CN"/>
          </a:p>
        </p:txBody>
      </p:sp>
      <p:pic>
        <p:nvPicPr>
          <p:cNvPr id="122883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3068638"/>
            <a:ext cx="5280025" cy="332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使用挖掘</a:t>
            </a:r>
          </a:p>
        </p:txBody>
      </p:sp>
      <p:sp>
        <p:nvSpPr>
          <p:cNvPr id="65539" name="内容占位符 2"/>
          <p:cNvSpPr>
            <a:spLocks noGrp="1"/>
          </p:cNvSpPr>
          <p:nvPr>
            <p:ph idx="1"/>
          </p:nvPr>
        </p:nvSpPr>
        <p:spPr>
          <a:xfrm>
            <a:off x="457200" y="1828800"/>
            <a:ext cx="8362950" cy="3544888"/>
          </a:xfrm>
        </p:spPr>
        <p:txBody>
          <a:bodyPr/>
          <a:lstStyle/>
          <a:p>
            <a:r>
              <a:rPr lang="zh-CN" altLang="zh-CN">
                <a:latin typeface="宋体" panose="02010600030101010101" pitchFamily="2" charset="-122"/>
              </a:rPr>
              <a:t>用户</a:t>
            </a:r>
            <a:r>
              <a:rPr lang="zh-CN" altLang="en-US">
                <a:latin typeface="宋体" panose="02010600030101010101" pitchFamily="2" charset="-122"/>
              </a:rPr>
              <a:t>访问</a:t>
            </a:r>
            <a:r>
              <a:rPr lang="zh-CN" altLang="zh-CN">
                <a:latin typeface="宋体" panose="02010600030101010101" pitchFamily="2" charset="-122"/>
              </a:rPr>
              <a:t>网页时会产生大量的</a:t>
            </a:r>
            <a:r>
              <a:rPr lang="zh-CN" altLang="zh-CN">
                <a:solidFill>
                  <a:srgbClr val="FF0000"/>
                </a:solidFill>
                <a:latin typeface="宋体" panose="02010600030101010101" pitchFamily="2" charset="-122"/>
              </a:rPr>
              <a:t>访问日志</a:t>
            </a:r>
            <a:r>
              <a:rPr lang="zh-CN" altLang="zh-CN">
                <a:latin typeface="宋体" panose="02010600030101010101" pitchFamily="2" charset="-122"/>
              </a:rPr>
              <a:t>。</a:t>
            </a:r>
            <a:endParaRPr lang="en-US" altLang="zh-CN">
              <a:latin typeface="宋体" panose="02010600030101010101" pitchFamily="2" charset="-122"/>
            </a:endParaRPr>
          </a:p>
          <a:p>
            <a:r>
              <a:rPr lang="en-US" altLang="zh-CN">
                <a:latin typeface="宋体" panose="02010600030101010101" pitchFamily="2" charset="-122"/>
              </a:rPr>
              <a:t>Web</a:t>
            </a:r>
            <a:r>
              <a:rPr lang="zh-CN" altLang="zh-CN">
                <a:latin typeface="宋体" panose="02010600030101010101" pitchFamily="2" charset="-122"/>
              </a:rPr>
              <a:t>使用挖掘是通过分析这些</a:t>
            </a:r>
            <a:r>
              <a:rPr lang="zh-CN" altLang="en-US">
                <a:latin typeface="宋体" panose="02010600030101010101" pitchFamily="2" charset="-122"/>
              </a:rPr>
              <a:t>日志</a:t>
            </a:r>
            <a:r>
              <a:rPr lang="zh-CN" altLang="zh-CN">
                <a:latin typeface="宋体" panose="02010600030101010101" pitchFamily="2" charset="-122"/>
              </a:rPr>
              <a:t>来快速发现用户的访问模式</a:t>
            </a:r>
            <a:r>
              <a:rPr lang="zh-CN" altLang="en-US">
                <a:latin typeface="宋体" panose="02010600030101010101" pitchFamily="2" charset="-122"/>
              </a:rPr>
              <a:t>。例如，用户的偏好</a:t>
            </a:r>
            <a:r>
              <a:rPr lang="zh-CN" altLang="zh-CN">
                <a:latin typeface="宋体" panose="02010600030101010101" pitchFamily="2" charset="-122"/>
              </a:rPr>
              <a:t>。</a:t>
            </a:r>
            <a:endParaRPr lang="en-US" altLang="zh-CN">
              <a:latin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</a:rPr>
              <a:t> </a:t>
            </a:r>
            <a:r>
              <a:rPr lang="en-US" altLang="zh-CN">
                <a:latin typeface="宋体" panose="02010600030101010101" pitchFamily="2" charset="-122"/>
              </a:rPr>
              <a:t>Web</a:t>
            </a:r>
            <a:r>
              <a:rPr lang="zh-CN" altLang="zh-CN">
                <a:latin typeface="宋体" panose="02010600030101010101" pitchFamily="2" charset="-122"/>
              </a:rPr>
              <a:t>使用挖掘</a:t>
            </a:r>
            <a:r>
              <a:rPr lang="zh-CN" altLang="en-US">
                <a:latin typeface="宋体" panose="02010600030101010101" pitchFamily="2" charset="-122"/>
              </a:rPr>
              <a:t>基本</a:t>
            </a:r>
            <a:r>
              <a:rPr lang="zh-CN" altLang="zh-CN">
                <a:latin typeface="宋体" panose="02010600030101010101" pitchFamily="2" charset="-122"/>
              </a:rPr>
              <a:t>过程可以分为四个阶段：数据采集，预处理，模式发现，模式分析</a:t>
            </a:r>
            <a:r>
              <a:rPr lang="zh-CN" altLang="en-US">
                <a:latin typeface="宋体" panose="02010600030101010101" pitchFamily="2" charset="-122"/>
              </a:rPr>
              <a:t>。</a:t>
            </a:r>
            <a:endParaRPr kumimoji="1" lang="zh-CN" altLang="en-US">
              <a:latin typeface="宋体" panose="02010600030101010101" pitchFamily="2" charset="-122"/>
            </a:endParaRPr>
          </a:p>
        </p:txBody>
      </p:sp>
      <p:graphicFrame>
        <p:nvGraphicFramePr>
          <p:cNvPr id="124931" name="对象 2"/>
          <p:cNvGraphicFramePr>
            <a:graphicFrameLocks noChangeAspect="1"/>
          </p:cNvGraphicFramePr>
          <p:nvPr/>
        </p:nvGraphicFramePr>
        <p:xfrm>
          <a:off x="900113" y="5092700"/>
          <a:ext cx="70104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7023100" imgH="571500" progId="Visio.Drawing.15">
                  <p:embed/>
                </p:oleObj>
              </mc:Choice>
              <mc:Fallback>
                <p:oleObj name="Visio" r:id="rId3" imgW="7023100" imgH="571500" progId="Visio.Drawing.15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092700"/>
                        <a:ext cx="7010400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标题 1"/>
          <p:cNvSpPr>
            <a:spLocks noGrp="1"/>
          </p:cNvSpPr>
          <p:nvPr>
            <p:ph type="title"/>
          </p:nvPr>
        </p:nvSpPr>
        <p:spPr>
          <a:xfrm>
            <a:off x="611188" y="434975"/>
            <a:ext cx="8229600" cy="1371600"/>
          </a:xfrm>
        </p:spPr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使用挖掘</a:t>
            </a:r>
            <a:r>
              <a:rPr lang="en-US" altLang="zh-CN"/>
              <a:t>——</a:t>
            </a:r>
            <a:r>
              <a:rPr lang="zh-CN" altLang="en-US"/>
              <a:t>个性化推荐</a:t>
            </a:r>
          </a:p>
        </p:txBody>
      </p:sp>
      <p:sp>
        <p:nvSpPr>
          <p:cNvPr id="72707" name="内容占位符 2"/>
          <p:cNvSpPr>
            <a:spLocks noGrp="1"/>
          </p:cNvSpPr>
          <p:nvPr>
            <p:ph idx="1"/>
          </p:nvPr>
        </p:nvSpPr>
        <p:spPr>
          <a:xfrm>
            <a:off x="457200" y="1700213"/>
            <a:ext cx="8229600" cy="3886200"/>
          </a:xfrm>
        </p:spPr>
        <p:txBody>
          <a:bodyPr/>
          <a:lstStyle/>
          <a:p>
            <a:r>
              <a:rPr lang="zh-CN" altLang="en-US"/>
              <a:t>根据用户浏览记录、购买记录，挖掘出用户的偏好，精准推送用户感兴趣的东西。例如：新闻、电商。</a:t>
            </a:r>
            <a:endParaRPr lang="zh-CN" altLang="zh-CN"/>
          </a:p>
        </p:txBody>
      </p:sp>
      <p:pic>
        <p:nvPicPr>
          <p:cNvPr id="126979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284538"/>
            <a:ext cx="4392613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标题 1"/>
          <p:cNvSpPr>
            <a:spLocks noGrp="1"/>
          </p:cNvSpPr>
          <p:nvPr>
            <p:ph type="title"/>
          </p:nvPr>
        </p:nvSpPr>
        <p:spPr>
          <a:xfrm>
            <a:off x="611188" y="434975"/>
            <a:ext cx="8229600" cy="1371600"/>
          </a:xfrm>
        </p:spPr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使用挖掘</a:t>
            </a:r>
            <a:r>
              <a:rPr lang="en-US" altLang="zh-CN"/>
              <a:t>——</a:t>
            </a:r>
            <a:r>
              <a:rPr lang="zh-CN" altLang="en-US"/>
              <a:t>个性化推荐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981200"/>
            <a:ext cx="4330700" cy="3886200"/>
          </a:xfrm>
        </p:spPr>
        <p:txBody>
          <a:bodyPr/>
          <a:lstStyle/>
          <a:p>
            <a:r>
              <a:rPr lang="zh-CN" altLang="en-US"/>
              <a:t>基于用户的推荐</a:t>
            </a:r>
            <a:endParaRPr lang="en-US" altLang="zh-CN"/>
          </a:p>
          <a:p>
            <a:pPr lvl="1"/>
            <a:r>
              <a:rPr lang="zh-CN" altLang="en-US" sz="2000"/>
              <a:t>给用户推荐和他兴趣相投的其他用户喜欢的物品</a:t>
            </a:r>
          </a:p>
        </p:txBody>
      </p:sp>
      <p:sp>
        <p:nvSpPr>
          <p:cNvPr id="6" name="内容占位符 1"/>
          <p:cNvSpPr txBox="1">
            <a:spLocks/>
          </p:cNvSpPr>
          <p:nvPr/>
        </p:nvSpPr>
        <p:spPr bwMode="auto">
          <a:xfrm>
            <a:off x="5003800" y="1981200"/>
            <a:ext cx="3836988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基于商品的推荐</a:t>
            </a:r>
            <a:endParaRPr lang="en-US" altLang="zh-CN"/>
          </a:p>
          <a:p>
            <a:pPr lvl="1"/>
            <a:r>
              <a:rPr lang="zh-CN" altLang="en-US" sz="2000"/>
              <a:t>给用户推荐和他之前喜欢物品相似的物品</a:t>
            </a:r>
          </a:p>
        </p:txBody>
      </p:sp>
      <p:pic>
        <p:nvPicPr>
          <p:cNvPr id="129028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3355975"/>
            <a:ext cx="3260725" cy="29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9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3386138"/>
            <a:ext cx="4413250" cy="322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>
          <a:xfrm>
            <a:off x="746124" y="1916832"/>
            <a:ext cx="8229600" cy="4463752"/>
          </a:xfrm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11.1 </a:t>
            </a:r>
            <a:r>
              <a:rPr lang="zh-CN" altLang="en-US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非结构化数据挖掘概述</a:t>
            </a:r>
            <a:endParaRPr lang="en-US" altLang="zh-CN" b="1" dirty="0">
              <a:solidFill>
                <a:schemeClr val="accent3">
                  <a:lumMod val="65000"/>
                </a:schemeClr>
              </a:solidFill>
              <a:latin typeface="+mn-ea"/>
            </a:endParaRPr>
          </a:p>
          <a:p>
            <a:pPr eaLnBrk="1" hangingPunct="1"/>
            <a:r>
              <a:rPr lang="en-US" altLang="zh-CN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11.2 </a:t>
            </a:r>
            <a:r>
              <a:rPr lang="zh-CN" altLang="en-US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文本数据挖掘</a:t>
            </a:r>
            <a:endParaRPr lang="en-US" altLang="zh-CN" b="1" dirty="0">
              <a:solidFill>
                <a:schemeClr val="accent3">
                  <a:lumMod val="65000"/>
                </a:schemeClr>
              </a:solidFill>
              <a:latin typeface="+mn-ea"/>
            </a:endParaRPr>
          </a:p>
          <a:p>
            <a:pPr eaLnBrk="1" hangingPunct="1"/>
            <a:r>
              <a:rPr lang="en-US" altLang="zh-CN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11.3 Web</a:t>
            </a:r>
            <a:r>
              <a:rPr lang="zh-CN" altLang="en-US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数据挖掘</a:t>
            </a:r>
            <a:endParaRPr lang="en-US" altLang="zh-CN" b="1" dirty="0">
              <a:solidFill>
                <a:schemeClr val="accent3">
                  <a:lumMod val="65000"/>
                </a:schemeClr>
              </a:solidFill>
              <a:latin typeface="+mn-ea"/>
            </a:endParaRPr>
          </a:p>
          <a:p>
            <a:pPr eaLnBrk="1" hangingPunct="1"/>
            <a:r>
              <a:rPr lang="en-US" altLang="zh-CN" b="1" dirty="0">
                <a:latin typeface="+mn-ea"/>
              </a:rPr>
              <a:t>11.4 </a:t>
            </a:r>
            <a:r>
              <a:rPr lang="zh-CN" altLang="en-US" b="1" dirty="0">
                <a:latin typeface="+mn-ea"/>
              </a:rPr>
              <a:t>多媒体数据挖掘</a:t>
            </a:r>
            <a:endParaRPr lang="en-US" altLang="zh-CN" b="1" dirty="0">
              <a:latin typeface="+mn-ea"/>
            </a:endParaRPr>
          </a:p>
          <a:p>
            <a:pPr marL="685800" lvl="1" eaLnBrk="1" hangingPunct="1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+mn-ea"/>
              </a:rPr>
              <a:t>11.4.1 </a:t>
            </a:r>
            <a:r>
              <a:rPr lang="zh-CN" altLang="en-US" b="1" dirty="0">
                <a:latin typeface="+mn-ea"/>
              </a:rPr>
              <a:t>多媒体数据挖掘概述</a:t>
            </a:r>
            <a:endParaRPr lang="en-US" altLang="zh-CN" b="1" dirty="0">
              <a:latin typeface="+mn-ea"/>
            </a:endParaRPr>
          </a:p>
          <a:p>
            <a:pPr marL="685800" lvl="1" eaLnBrk="1" hangingPunct="1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+mn-ea"/>
              </a:rPr>
              <a:t>11.4.2</a:t>
            </a:r>
            <a:r>
              <a:rPr lang="zh-CN" altLang="en-US" b="1" dirty="0">
                <a:latin typeface="+mn-ea"/>
              </a:rPr>
              <a:t>多媒体数据挖掘分类</a:t>
            </a:r>
            <a:endParaRPr lang="en-US" altLang="zh-CN" b="1" dirty="0">
              <a:latin typeface="+mn-ea"/>
            </a:endParaRPr>
          </a:p>
          <a:p>
            <a:pPr eaLnBrk="1" hangingPunct="1"/>
            <a:endParaRPr lang="en-US" altLang="zh-CN" b="1" dirty="0">
              <a:solidFill>
                <a:schemeClr val="accent3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6147" name="Text Box 5"/>
          <p:cNvSpPr txBox="1">
            <a:spLocks noChangeArrowheads="1"/>
          </p:cNvSpPr>
          <p:nvPr/>
        </p:nvSpPr>
        <p:spPr bwMode="auto">
          <a:xfrm>
            <a:off x="746124" y="836613"/>
            <a:ext cx="634615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 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 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非结构化数据挖掘</a:t>
            </a:r>
          </a:p>
        </p:txBody>
      </p:sp>
    </p:spTree>
    <p:extLst>
      <p:ext uri="{BB962C8B-B14F-4D97-AF65-F5344CB8AC3E}">
        <p14:creationId xmlns:p14="http://schemas.microsoft.com/office/powerpoint/2010/main" val="4210483597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>
          <a:xfrm>
            <a:off x="746124" y="1916832"/>
            <a:ext cx="8229600" cy="4463752"/>
          </a:xfrm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11.1 </a:t>
            </a:r>
            <a:r>
              <a:rPr lang="zh-CN" altLang="en-US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非结构化数据挖掘概述</a:t>
            </a:r>
            <a:endParaRPr lang="en-US" altLang="zh-CN" b="1" dirty="0">
              <a:solidFill>
                <a:schemeClr val="accent3">
                  <a:lumMod val="65000"/>
                </a:schemeClr>
              </a:solidFill>
              <a:latin typeface="+mn-ea"/>
            </a:endParaRPr>
          </a:p>
          <a:p>
            <a:pPr eaLnBrk="1" hangingPunct="1"/>
            <a:r>
              <a:rPr lang="en-US" altLang="zh-CN" b="1" dirty="0">
                <a:latin typeface="+mn-ea"/>
              </a:rPr>
              <a:t>11.2 </a:t>
            </a:r>
            <a:r>
              <a:rPr lang="zh-CN" altLang="en-US" b="1" dirty="0">
                <a:latin typeface="+mn-ea"/>
              </a:rPr>
              <a:t>文本数据挖掘</a:t>
            </a:r>
            <a:endParaRPr lang="en-US" altLang="zh-CN" b="1" dirty="0">
              <a:latin typeface="+mn-ea"/>
            </a:endParaRPr>
          </a:p>
          <a:p>
            <a:pPr marL="685800" lvl="1" eaLnBrk="1" hangingPunct="1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+mn-ea"/>
              </a:rPr>
              <a:t>11.2.1 </a:t>
            </a:r>
            <a:r>
              <a:rPr lang="zh-CN" altLang="en-US" b="1" dirty="0">
                <a:latin typeface="+mn-ea"/>
              </a:rPr>
              <a:t>文本挖掘的定义</a:t>
            </a:r>
            <a:endParaRPr lang="en-US" altLang="zh-CN" b="1" dirty="0">
              <a:latin typeface="+mn-ea"/>
            </a:endParaRPr>
          </a:p>
          <a:p>
            <a:pPr marL="685800" lvl="1" eaLnBrk="1" hangingPunct="1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+mn-ea"/>
              </a:rPr>
              <a:t>11.2.2 </a:t>
            </a:r>
            <a:r>
              <a:rPr lang="zh-CN" altLang="en-US" b="1" dirty="0">
                <a:latin typeface="+mn-ea"/>
              </a:rPr>
              <a:t>文本分类与聚类</a:t>
            </a:r>
            <a:endParaRPr lang="en-US" altLang="zh-CN" b="1" dirty="0">
              <a:latin typeface="+mn-ea"/>
            </a:endParaRPr>
          </a:p>
          <a:p>
            <a:pPr marL="685800" lvl="1" eaLnBrk="1" hangingPunct="1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+mn-ea"/>
              </a:rPr>
              <a:t>11.2.3 </a:t>
            </a:r>
            <a:r>
              <a:rPr lang="zh-CN" altLang="en-US" b="1" dirty="0">
                <a:latin typeface="+mn-ea"/>
              </a:rPr>
              <a:t>文本检索</a:t>
            </a:r>
            <a:endParaRPr lang="en-US" altLang="zh-CN" b="1" dirty="0">
              <a:latin typeface="+mn-ea"/>
            </a:endParaRPr>
          </a:p>
          <a:p>
            <a:pPr marL="685800" lvl="1" eaLnBrk="1" hangingPunct="1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+mn-ea"/>
              </a:rPr>
              <a:t>11.2.4 </a:t>
            </a:r>
            <a:r>
              <a:rPr lang="zh-CN" altLang="en-US" b="1" dirty="0">
                <a:latin typeface="+mn-ea"/>
              </a:rPr>
              <a:t>文本相似性分析</a:t>
            </a:r>
            <a:endParaRPr lang="en-US" altLang="zh-CN" b="1" dirty="0">
              <a:latin typeface="+mn-ea"/>
            </a:endParaRPr>
          </a:p>
          <a:p>
            <a:pPr eaLnBrk="1" hangingPunct="1"/>
            <a:r>
              <a:rPr lang="en-US" altLang="zh-CN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11.3 Web</a:t>
            </a:r>
            <a:r>
              <a:rPr lang="zh-CN" altLang="en-US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数据挖掘</a:t>
            </a:r>
            <a:endParaRPr lang="en-US" altLang="zh-CN" b="1" dirty="0">
              <a:solidFill>
                <a:schemeClr val="accent3">
                  <a:lumMod val="65000"/>
                </a:schemeClr>
              </a:solidFill>
              <a:latin typeface="+mn-ea"/>
            </a:endParaRPr>
          </a:p>
          <a:p>
            <a:pPr eaLnBrk="1" hangingPunct="1"/>
            <a:r>
              <a:rPr lang="en-US" altLang="zh-CN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11.4 </a:t>
            </a:r>
            <a:r>
              <a:rPr lang="zh-CN" altLang="en-US" b="1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多媒体数据挖掘</a:t>
            </a:r>
            <a:endParaRPr lang="en-US" altLang="zh-CN" b="1" dirty="0">
              <a:solidFill>
                <a:schemeClr val="accent3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6147" name="Text Box 5"/>
          <p:cNvSpPr txBox="1">
            <a:spLocks noChangeArrowheads="1"/>
          </p:cNvSpPr>
          <p:nvPr/>
        </p:nvSpPr>
        <p:spPr bwMode="auto">
          <a:xfrm>
            <a:off x="746124" y="836613"/>
            <a:ext cx="634615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 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 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非结构化数据挖掘</a:t>
            </a:r>
          </a:p>
        </p:txBody>
      </p:sp>
    </p:spTree>
    <p:extLst>
      <p:ext uri="{BB962C8B-B14F-4D97-AF65-F5344CB8AC3E}">
        <p14:creationId xmlns:p14="http://schemas.microsoft.com/office/powerpoint/2010/main" val="3863647899"/>
      </p:ext>
    </p:extLst>
  </p:cSld>
  <p:clrMapOvr>
    <a:masterClrMapping/>
  </p:clrMapOvr>
  <p:transition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标题 1"/>
          <p:cNvSpPr>
            <a:spLocks noGrp="1"/>
          </p:cNvSpPr>
          <p:nvPr>
            <p:ph type="title"/>
          </p:nvPr>
        </p:nvSpPr>
        <p:spPr>
          <a:xfrm>
            <a:off x="611188" y="434975"/>
            <a:ext cx="8229600" cy="1371600"/>
          </a:xfrm>
        </p:spPr>
        <p:txBody>
          <a:bodyPr/>
          <a:lstStyle/>
          <a:p>
            <a:r>
              <a:rPr lang="zh-CN" altLang="en-US"/>
              <a:t>多媒体数据挖掘概述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981200"/>
            <a:ext cx="7786688" cy="2743200"/>
          </a:xfrm>
        </p:spPr>
        <p:txBody>
          <a:bodyPr/>
          <a:lstStyle/>
          <a:p>
            <a:r>
              <a:rPr lang="en-US" altLang="zh-CN" sz="2000"/>
              <a:t> </a:t>
            </a:r>
            <a:r>
              <a:rPr lang="zh-CN" altLang="zh-CN"/>
              <a:t>多媒体数据挖掘指从大量的图像、视频、音频等多媒体数据集中，通过分析视听特征和语义，发现隐含的、有效的有价值的、可以理解的模式，为用户提供问题层次的决策支持力。</a:t>
            </a:r>
            <a:endParaRPr lang="zh-CN" altLang="en-US"/>
          </a:p>
        </p:txBody>
      </p:sp>
      <p:grpSp>
        <p:nvGrpSpPr>
          <p:cNvPr id="133123" name="组合 6"/>
          <p:cNvGrpSpPr>
            <a:grpSpLocks/>
          </p:cNvGrpSpPr>
          <p:nvPr/>
        </p:nvGrpSpPr>
        <p:grpSpPr bwMode="auto">
          <a:xfrm>
            <a:off x="1060450" y="4754563"/>
            <a:ext cx="5980113" cy="1587500"/>
            <a:chOff x="1146106" y="998656"/>
            <a:chExt cx="6687098" cy="2105582"/>
          </a:xfrm>
        </p:grpSpPr>
        <p:pic>
          <p:nvPicPr>
            <p:cNvPr id="133124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3779" y="1027193"/>
              <a:ext cx="1625600" cy="162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25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6106" y="998656"/>
              <a:ext cx="1625600" cy="162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26" name="图片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603" y="1150178"/>
              <a:ext cx="1625600" cy="124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27" name="文本框 10"/>
            <p:cNvSpPr txBox="1">
              <a:spLocks noChangeArrowheads="1"/>
            </p:cNvSpPr>
            <p:nvPr/>
          </p:nvSpPr>
          <p:spPr bwMode="auto">
            <a:xfrm flipH="1">
              <a:off x="3623779" y="2491969"/>
              <a:ext cx="1625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400" b="1"/>
                <a:t>视频数据</a:t>
              </a:r>
            </a:p>
          </p:txBody>
        </p:sp>
        <p:sp>
          <p:nvSpPr>
            <p:cNvPr id="133128" name="文本框 11"/>
            <p:cNvSpPr txBox="1">
              <a:spLocks noChangeArrowheads="1"/>
            </p:cNvSpPr>
            <p:nvPr/>
          </p:nvSpPr>
          <p:spPr bwMode="auto">
            <a:xfrm flipH="1">
              <a:off x="1233015" y="2491969"/>
              <a:ext cx="1625600" cy="612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400" b="1"/>
                <a:t>图像数据</a:t>
              </a:r>
            </a:p>
          </p:txBody>
        </p:sp>
        <p:sp>
          <p:nvSpPr>
            <p:cNvPr id="133129" name="文本框 12"/>
            <p:cNvSpPr txBox="1">
              <a:spLocks noChangeArrowheads="1"/>
            </p:cNvSpPr>
            <p:nvPr/>
          </p:nvSpPr>
          <p:spPr bwMode="auto">
            <a:xfrm flipH="1">
              <a:off x="6207604" y="2394778"/>
              <a:ext cx="1625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400" b="1"/>
                <a:t>音频数据</a:t>
              </a:r>
            </a:p>
          </p:txBody>
        </p:sp>
      </p:grpSp>
    </p:spTree>
  </p:cSld>
  <p:clrMapOvr>
    <a:masterClrMapping/>
  </p:clrMapOvr>
  <p:transition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多媒体数据挖掘分类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4500" y="1700213"/>
            <a:ext cx="8229600" cy="5184775"/>
          </a:xfrm>
        </p:spPr>
        <p:txBody>
          <a:bodyPr/>
          <a:lstStyle/>
          <a:p>
            <a:r>
              <a:rPr lang="zh-CN" altLang="en-US" sz="2800"/>
              <a:t>图像数据挖掘</a:t>
            </a:r>
            <a:endParaRPr lang="en-US" altLang="zh-CN" sz="2800"/>
          </a:p>
          <a:p>
            <a:pPr marL="742950" lvl="2" indent="-342900">
              <a:buSzPct val="75000"/>
              <a:buFont typeface="Wingdings" panose="05000000000000000000" pitchFamily="2" charset="2"/>
              <a:buChar char="ü"/>
            </a:pPr>
            <a:r>
              <a:rPr lang="zh-CN" altLang="zh-CN"/>
              <a:t>从图像的视觉和空间特性中抽取有意义的语义信息，即知识。其根本的问题在于将底层特征如何关联转换为高层对象和语义概念</a:t>
            </a:r>
            <a:endParaRPr lang="en-US" altLang="zh-CN"/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/>
              <a:t>视频数据挖掘</a:t>
            </a:r>
            <a:endParaRPr lang="en-US" altLang="zh-CN"/>
          </a:p>
          <a:p>
            <a:pPr marL="742950" lvl="2" indent="-342900">
              <a:buSzPct val="75000"/>
              <a:buFont typeface="Wingdings" panose="05000000000000000000" pitchFamily="2" charset="2"/>
              <a:buChar char="ü"/>
            </a:pPr>
            <a:r>
              <a:rPr lang="zh-CN" altLang="zh-CN"/>
              <a:t>从含有图像视觉和空间特性、时间特性、视频对象特性、运动特性等的内容获取有意义的知识。如从交通监视视频中分析出交通拥塞的趋势。</a:t>
            </a:r>
            <a:endParaRPr lang="en-US" altLang="zh-CN"/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/>
              <a:t>音频数据挖掘</a:t>
            </a:r>
            <a:endParaRPr lang="en-US" altLang="zh-CN"/>
          </a:p>
          <a:p>
            <a:pPr marL="742950" lvl="2" indent="-342900">
              <a:buSzPct val="75000"/>
              <a:buFont typeface="Wingdings" panose="05000000000000000000" pitchFamily="2" charset="2"/>
              <a:buChar char="ü"/>
            </a:pPr>
            <a:r>
              <a:rPr lang="zh-CN" altLang="zh-CN"/>
              <a:t>从听觉特性中的基音、音调、旋律、音频事件和对象的结构中挖掘出隐含在音频流中的信息线索、规律和特性</a:t>
            </a:r>
            <a:r>
              <a:rPr lang="zh-CN" altLang="en-US"/>
              <a:t>。</a:t>
            </a:r>
            <a:endParaRPr lang="zh-CN" altLang="en-US" sz="1400"/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endParaRPr lang="zh-CN" altLang="en-US" sz="3200"/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endParaRPr lang="zh-CN" altLang="en-US" sz="3200"/>
          </a:p>
          <a:p>
            <a:endParaRPr lang="zh-CN" altLang="en-US"/>
          </a:p>
        </p:txBody>
      </p:sp>
    </p:spTree>
  </p:cSld>
  <p:clrMapOvr>
    <a:masterClrMapping/>
  </p:clrMapOvr>
  <p:transition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习题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/>
              <a:t>1.</a:t>
            </a:r>
            <a:r>
              <a:rPr lang="zh-CN" altLang="en-US" sz="2400"/>
              <a:t>非结构化数据挖掘与结构化数据挖掘有何异同？</a:t>
            </a:r>
            <a:endParaRPr lang="en-US" altLang="zh-CN" sz="2400"/>
          </a:p>
          <a:p>
            <a:r>
              <a:rPr lang="en-US" altLang="zh-CN" sz="2400"/>
              <a:t>2.</a:t>
            </a:r>
            <a:r>
              <a:rPr lang="zh-CN" altLang="en-US" sz="2400"/>
              <a:t>简述文本分类和文本聚类过程，并分析两者有何异同？</a:t>
            </a:r>
            <a:endParaRPr lang="en-US" altLang="zh-CN" sz="2400"/>
          </a:p>
          <a:p>
            <a:r>
              <a:rPr lang="en-US" altLang="zh-CN" sz="2400"/>
              <a:t>3.</a:t>
            </a:r>
            <a:r>
              <a:rPr lang="zh-CN" altLang="en-US" sz="2400"/>
              <a:t>比较</a:t>
            </a:r>
            <a:r>
              <a:rPr lang="en-US" altLang="zh-CN" sz="2400"/>
              <a:t>Web</a:t>
            </a:r>
            <a:r>
              <a:rPr lang="zh-CN" altLang="en-US" sz="2400"/>
              <a:t>挖掘的三种方法的特点。</a:t>
            </a:r>
            <a:endParaRPr lang="en-US" altLang="zh-CN" sz="2400"/>
          </a:p>
          <a:p>
            <a:r>
              <a:rPr lang="en-US" altLang="zh-CN" sz="2400"/>
              <a:t>4.</a:t>
            </a:r>
            <a:r>
              <a:rPr lang="zh-CN" altLang="en-US" sz="2400"/>
              <a:t>叙述</a:t>
            </a:r>
            <a:r>
              <a:rPr lang="en-US" altLang="zh-CN" sz="2400"/>
              <a:t>PageRank</a:t>
            </a:r>
            <a:r>
              <a:rPr lang="zh-CN" altLang="en-US" sz="2400"/>
              <a:t>算法在</a:t>
            </a:r>
            <a:r>
              <a:rPr lang="en-US" altLang="zh-CN" sz="2400"/>
              <a:t>Web</a:t>
            </a:r>
            <a:r>
              <a:rPr lang="zh-CN" altLang="en-US" sz="2400"/>
              <a:t>挖掘中有何意义？</a:t>
            </a:r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96913" y="1628775"/>
            <a:ext cx="8229600" cy="496887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文本挖掘是数据挖掘的一个分支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它是以非结构化文本数据作为分析的对象，利用数据挖掘的方法，从中获取有价值的信息或知识的过程。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目的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获得文本的主要特征：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宋体" panose="02010600030101010101" pitchFamily="2" charset="-122"/>
              </a:rPr>
              <a:t>文本的</a:t>
            </a:r>
            <a:r>
              <a:rPr lang="zh-CN" altLang="en-US" sz="2000" dirty="0">
                <a:solidFill>
                  <a:srgbClr val="4372C4"/>
                </a:solidFill>
                <a:latin typeface="宋体" panose="02010600030101010101" pitchFamily="2" charset="-122"/>
              </a:rPr>
              <a:t>主题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宋体" panose="02010600030101010101" pitchFamily="2" charset="-122"/>
              </a:rPr>
              <a:t>文本</a:t>
            </a:r>
            <a:r>
              <a:rPr lang="zh-CN" altLang="en-US" sz="2000" dirty="0">
                <a:solidFill>
                  <a:srgbClr val="4372C4"/>
                </a:solidFill>
                <a:latin typeface="宋体" panose="02010600030101010101" pitchFamily="2" charset="-122"/>
              </a:rPr>
              <a:t>主题的类别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宋体" panose="02010600030101010101" pitchFamily="2" charset="-122"/>
              </a:rPr>
              <a:t>文本内容的</a:t>
            </a:r>
            <a:r>
              <a:rPr lang="zh-CN" altLang="en-US" sz="2000" dirty="0">
                <a:solidFill>
                  <a:srgbClr val="4372C4"/>
                </a:solidFill>
                <a:latin typeface="宋体" panose="02010600030101010101" pitchFamily="2" charset="-122"/>
              </a:rPr>
              <a:t>分析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4339" name="Text Box 5"/>
          <p:cNvSpPr txBox="1">
            <a:spLocks noChangeArrowheads="1"/>
          </p:cNvSpPr>
          <p:nvPr/>
        </p:nvSpPr>
        <p:spPr bwMode="auto">
          <a:xfrm>
            <a:off x="696913" y="765175"/>
            <a:ext cx="44935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latin typeface="宋体" panose="02010600030101010101" pitchFamily="2" charset="-122"/>
              </a:rPr>
              <a:t>11.2.1 </a:t>
            </a:r>
            <a:r>
              <a:rPr lang="zh-CN" altLang="en-US" b="1" dirty="0">
                <a:latin typeface="宋体" panose="02010600030101010101" pitchFamily="2" charset="-122"/>
              </a:rPr>
              <a:t>文本挖掘的定义</a:t>
            </a:r>
          </a:p>
        </p:txBody>
      </p:sp>
      <p:grpSp>
        <p:nvGrpSpPr>
          <p:cNvPr id="21507" name="组 7"/>
          <p:cNvGrpSpPr>
            <a:grpSpLocks/>
          </p:cNvGrpSpPr>
          <p:nvPr/>
        </p:nvGrpSpPr>
        <p:grpSpPr bwMode="auto">
          <a:xfrm>
            <a:off x="2627784" y="3825080"/>
            <a:ext cx="4991000" cy="576263"/>
            <a:chOff x="3209162" y="5046134"/>
            <a:chExt cx="4991543" cy="576065"/>
          </a:xfrm>
        </p:grpSpPr>
        <p:sp>
          <p:nvSpPr>
            <p:cNvPr id="5" name="右箭头 4"/>
            <p:cNvSpPr/>
            <p:nvPr/>
          </p:nvSpPr>
          <p:spPr>
            <a:xfrm>
              <a:off x="4795792" y="5049308"/>
              <a:ext cx="874014" cy="572891"/>
            </a:xfrm>
            <a:prstGeom prst="rightArrow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 b="1" dirty="0">
                  <a:solidFill>
                    <a:srgbClr val="3C3C65"/>
                  </a:solidFill>
                </a:rPr>
                <a:t>挖掘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3209162" y="5046134"/>
              <a:ext cx="1440019" cy="576065"/>
            </a:xfrm>
            <a:prstGeom prst="rect">
              <a:avLst/>
            </a:prstGeom>
            <a:noFill/>
            <a:ln>
              <a:solidFill>
                <a:srgbClr val="173A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zh-CN" altLang="en-US" b="1" dirty="0">
                  <a:solidFill>
                    <a:schemeClr val="accent6">
                      <a:lumMod val="50000"/>
                    </a:schemeClr>
                  </a:solidFill>
                </a:rPr>
                <a:t>文本数据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5801732" y="5046134"/>
              <a:ext cx="2398973" cy="576065"/>
            </a:xfrm>
            <a:prstGeom prst="rect">
              <a:avLst/>
            </a:prstGeom>
            <a:noFill/>
            <a:ln>
              <a:solidFill>
                <a:srgbClr val="173A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 b="1">
                  <a:solidFill>
                    <a:srgbClr val="3C3C65"/>
                  </a:solidFill>
                </a:rPr>
                <a:t>有价值的信息或知识</a:t>
              </a:r>
            </a:p>
          </p:txBody>
        </p:sp>
      </p:grp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313631"/>
              </p:ext>
            </p:extLst>
          </p:nvPr>
        </p:nvGraphicFramePr>
        <p:xfrm>
          <a:off x="457200" y="4198066"/>
          <a:ext cx="8629650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9613900" imgH="1778000" progId="Visio.Drawing.15">
                  <p:embed/>
                </p:oleObj>
              </mc:Choice>
              <mc:Fallback>
                <p:oleObj name="Visio" r:id="rId3" imgW="9613900" imgH="1778000" progId="Visio.Drawing.15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198066"/>
                        <a:ext cx="8629650" cy="158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8" name="Rectangle 3"/>
          <p:cNvSpPr txBox="1">
            <a:spLocks noChangeArrowheads="1"/>
          </p:cNvSpPr>
          <p:nvPr/>
        </p:nvSpPr>
        <p:spPr bwMode="auto">
          <a:xfrm>
            <a:off x="457200" y="1916832"/>
            <a:ext cx="8229600" cy="2506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latin typeface="宋体" panose="02010600030101010101" pitchFamily="2" charset="-122"/>
              </a:rPr>
              <a:t>文本挖掘的基本流程</a:t>
            </a:r>
            <a:endParaRPr lang="en-US" altLang="zh-CN" sz="2800" dirty="0">
              <a:latin typeface="宋体" panose="02010600030101010101" pitchFamily="2" charset="-122"/>
            </a:endParaRPr>
          </a:p>
          <a:p>
            <a:pPr lvl="1"/>
            <a:r>
              <a:rPr lang="zh-CN" altLang="zh-CN" sz="2400" dirty="0">
                <a:latin typeface="宋体" panose="02010600030101010101" pitchFamily="2" charset="-122"/>
              </a:rPr>
              <a:t>文本挖掘的</a:t>
            </a:r>
            <a:r>
              <a:rPr lang="zh-CN" altLang="en-US" sz="2400" dirty="0">
                <a:latin typeface="宋体" panose="02010600030101010101" pitchFamily="2" charset="-122"/>
              </a:rPr>
              <a:t>基本</a:t>
            </a:r>
            <a:r>
              <a:rPr lang="zh-CN" altLang="zh-CN" sz="2400" dirty="0">
                <a:latin typeface="宋体" panose="02010600030101010101" pitchFamily="2" charset="-122"/>
              </a:rPr>
              <a:t>处理</a:t>
            </a:r>
            <a:r>
              <a:rPr lang="zh-CN" altLang="en-US" sz="2400" dirty="0">
                <a:latin typeface="宋体" panose="02010600030101010101" pitchFamily="2" charset="-122"/>
              </a:rPr>
              <a:t>流</a:t>
            </a:r>
            <a:r>
              <a:rPr lang="zh-CN" altLang="zh-CN" sz="2400" dirty="0">
                <a:latin typeface="宋体" panose="02010600030101010101" pitchFamily="2" charset="-122"/>
              </a:rPr>
              <a:t>程是对</a:t>
            </a:r>
            <a:r>
              <a:rPr lang="zh-CN" altLang="zh-CN" sz="2400" b="1" dirty="0">
                <a:solidFill>
                  <a:srgbClr val="4372C4"/>
                </a:solidFill>
                <a:latin typeface="宋体" panose="02010600030101010101" pitchFamily="2" charset="-122"/>
              </a:rPr>
              <a:t>文档集合</a:t>
            </a:r>
            <a:r>
              <a:rPr lang="zh-CN" altLang="zh-CN" sz="2400" dirty="0">
                <a:latin typeface="宋体" panose="02010600030101010101" pitchFamily="2" charset="-122"/>
              </a:rPr>
              <a:t>的内容进行</a:t>
            </a:r>
            <a:r>
              <a:rPr lang="zh-CN" altLang="zh-CN" sz="2400" b="1" dirty="0">
                <a:solidFill>
                  <a:srgbClr val="4372C4"/>
                </a:solidFill>
                <a:latin typeface="宋体" panose="02010600030101010101" pitchFamily="2" charset="-122"/>
              </a:rPr>
              <a:t>预处理、</a:t>
            </a:r>
            <a:r>
              <a:rPr lang="zh-CN" altLang="en-US" sz="2400" b="1" dirty="0">
                <a:solidFill>
                  <a:srgbClr val="4372C4"/>
                </a:solidFill>
                <a:latin typeface="宋体" panose="02010600030101010101" pitchFamily="2" charset="-122"/>
              </a:rPr>
              <a:t>文本分</a:t>
            </a:r>
            <a:r>
              <a:rPr lang="zh-CN" altLang="zh-CN" sz="2400" b="1" dirty="0">
                <a:solidFill>
                  <a:srgbClr val="4372C4"/>
                </a:solidFill>
                <a:latin typeface="宋体" panose="02010600030101010101" pitchFamily="2" charset="-122"/>
              </a:rPr>
              <a:t>类</a:t>
            </a:r>
            <a:r>
              <a:rPr lang="zh-CN" altLang="en-US" sz="2400" b="1" dirty="0">
                <a:solidFill>
                  <a:srgbClr val="4372C4"/>
                </a:solidFill>
                <a:latin typeface="宋体" panose="02010600030101010101" pitchFamily="2" charset="-122"/>
              </a:rPr>
              <a:t>、文本聚类、</a:t>
            </a:r>
            <a:r>
              <a:rPr lang="zh-CN" altLang="zh-CN" sz="2400" b="1" dirty="0">
                <a:solidFill>
                  <a:srgbClr val="4372C4"/>
                </a:solidFill>
                <a:latin typeface="宋体" panose="02010600030101010101" pitchFamily="2" charset="-122"/>
              </a:rPr>
              <a:t>文本摘要、</a:t>
            </a:r>
            <a:r>
              <a:rPr lang="zh-CN" altLang="en-US" sz="2400" b="1" dirty="0">
                <a:solidFill>
                  <a:srgbClr val="4372C4"/>
                </a:solidFill>
                <a:latin typeface="宋体" panose="02010600030101010101" pitchFamily="2" charset="-122"/>
              </a:rPr>
              <a:t>文本检索、相关性</a:t>
            </a:r>
            <a:r>
              <a:rPr lang="zh-CN" altLang="zh-CN" sz="2400" b="1" dirty="0">
                <a:solidFill>
                  <a:srgbClr val="4372C4"/>
                </a:solidFill>
                <a:latin typeface="宋体" panose="02010600030101010101" pitchFamily="2" charset="-122"/>
              </a:rPr>
              <a:t>分析</a:t>
            </a:r>
            <a:r>
              <a:rPr lang="zh-CN" altLang="zh-CN" sz="2400" dirty="0">
                <a:latin typeface="宋体" panose="02010600030101010101" pitchFamily="2" charset="-122"/>
              </a:rPr>
              <a:t>等 </a:t>
            </a:r>
            <a:r>
              <a:rPr lang="zh-CN" altLang="en-US" sz="2400" dirty="0">
                <a:latin typeface="宋体" panose="02010600030101010101" pitchFamily="2" charset="-122"/>
              </a:rPr>
              <a:t>。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lvl="1"/>
            <a:r>
              <a:rPr lang="zh-CN" altLang="zh-CN" sz="2400" dirty="0">
                <a:latin typeface="宋体" panose="02010600030101010101" pitchFamily="2" charset="-122"/>
              </a:rPr>
              <a:t>基本</a:t>
            </a:r>
            <a:r>
              <a:rPr lang="zh-CN" altLang="en-US" sz="2400" dirty="0">
                <a:latin typeface="宋体" panose="02010600030101010101" pitchFamily="2" charset="-122"/>
              </a:rPr>
              <a:t>流程</a:t>
            </a:r>
            <a:r>
              <a:rPr lang="zh-CN" altLang="zh-CN" sz="2400" dirty="0">
                <a:latin typeface="宋体" panose="02010600030101010101" pitchFamily="2" charset="-122"/>
              </a:rPr>
              <a:t>如下图</a:t>
            </a:r>
            <a:r>
              <a:rPr lang="zh-CN" altLang="en-US" sz="2400" dirty="0">
                <a:latin typeface="宋体" panose="02010600030101010101" pitchFamily="2" charset="-122"/>
              </a:rPr>
              <a:t>：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A9EBC0B5-7A4E-42AC-9210-75E0D3C50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3" y="765175"/>
            <a:ext cx="44935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latin typeface="宋体" panose="02010600030101010101" pitchFamily="2" charset="-122"/>
              </a:rPr>
              <a:t>11.2.1 </a:t>
            </a:r>
            <a:r>
              <a:rPr lang="zh-CN" altLang="en-US" b="1" dirty="0">
                <a:latin typeface="宋体" panose="02010600030101010101" pitchFamily="2" charset="-122"/>
              </a:rPr>
              <a:t>文本挖掘的定义</a:t>
            </a: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+mn-ea"/>
                <a:ea typeface="+mn-ea"/>
                <a:cs typeface="Times New Roman" panose="02020603050405020304" pitchFamily="18" charset="0"/>
              </a:rPr>
              <a:t>11.2.2 </a:t>
            </a:r>
            <a:r>
              <a:rPr lang="zh-CN" altLang="en-US" sz="3200" b="1" dirty="0">
                <a:latin typeface="+mn-ea"/>
                <a:ea typeface="+mn-ea"/>
                <a:cs typeface="Times New Roman" panose="02020603050405020304" pitchFamily="18" charset="0"/>
              </a:rPr>
              <a:t>文本分类与聚类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025" y="1776779"/>
            <a:ext cx="8229600" cy="3886200"/>
          </a:xfrm>
        </p:spPr>
        <p:txBody>
          <a:bodyPr/>
          <a:lstStyle/>
          <a:p>
            <a:r>
              <a:rPr lang="zh-CN" altLang="en-US" sz="2800" dirty="0">
                <a:latin typeface="+mj-ea"/>
              </a:rPr>
              <a:t>文本分类</a:t>
            </a:r>
            <a:endParaRPr lang="en-US" altLang="zh-CN" sz="2800" dirty="0">
              <a:latin typeface="宋体" panose="02010600030101010101" pitchFamily="2" charset="-122"/>
            </a:endParaRPr>
          </a:p>
          <a:p>
            <a:pPr lvl="1"/>
            <a:r>
              <a:rPr lang="zh-CN" altLang="zh-CN" sz="2400" dirty="0">
                <a:latin typeface="宋体" panose="02010600030101010101" pitchFamily="2" charset="-122"/>
              </a:rPr>
              <a:t>预先定义</a:t>
            </a:r>
            <a:r>
              <a:rPr lang="zh-CN" altLang="en-US" sz="2400" dirty="0">
                <a:latin typeface="宋体" panose="02010600030101010101" pitchFamily="2" charset="-122"/>
              </a:rPr>
              <a:t>好文本的主题类别列表</a:t>
            </a:r>
            <a:r>
              <a:rPr lang="en-US" altLang="zh-CN" sz="2400" dirty="0">
                <a:latin typeface="宋体" panose="02010600030101010101" pitchFamily="2" charset="-122"/>
              </a:rPr>
              <a:t>,</a:t>
            </a:r>
            <a:r>
              <a:rPr lang="zh-CN" altLang="en-US" sz="2400" dirty="0">
                <a:latin typeface="宋体" panose="02010600030101010101" pitchFamily="2" charset="-122"/>
              </a:rPr>
              <a:t>然后为每篇待分类的文本</a:t>
            </a:r>
            <a:r>
              <a:rPr lang="zh-CN" altLang="zh-CN" sz="2400" dirty="0">
                <a:latin typeface="宋体" panose="02010600030101010101" pitchFamily="2" charset="-122"/>
              </a:rPr>
              <a:t>确定一个</a:t>
            </a:r>
            <a:r>
              <a:rPr lang="zh-CN" altLang="en-US" sz="2400" dirty="0">
                <a:latin typeface="宋体" panose="02010600030101010101" pitchFamily="2" charset="-122"/>
              </a:rPr>
              <a:t>主题</a:t>
            </a:r>
            <a:r>
              <a:rPr lang="zh-CN" altLang="zh-CN" sz="2400" dirty="0">
                <a:latin typeface="宋体" panose="02010600030101010101" pitchFamily="2" charset="-122"/>
              </a:rPr>
              <a:t>类别</a:t>
            </a:r>
            <a:r>
              <a:rPr lang="zh-CN" altLang="en-US" sz="2400" dirty="0">
                <a:latin typeface="宋体" panose="02010600030101010101" pitchFamily="2" charset="-122"/>
              </a:rPr>
              <a:t>，她是一个有监督的机器学习方法，例如：新闻分类。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lvl="1"/>
            <a:r>
              <a:rPr lang="zh-CN" altLang="en-US" sz="2400" dirty="0">
                <a:latin typeface="宋体" panose="02010600030101010101" pitchFamily="2" charset="-122"/>
              </a:rPr>
              <a:t>基本过程：</a:t>
            </a:r>
          </a:p>
          <a:p>
            <a:endParaRPr lang="zh-CN" altLang="en-US" dirty="0"/>
          </a:p>
        </p:txBody>
      </p:sp>
      <p:grpSp>
        <p:nvGrpSpPr>
          <p:cNvPr id="33795" name="组合 3"/>
          <p:cNvGrpSpPr>
            <a:grpSpLocks/>
          </p:cNvGrpSpPr>
          <p:nvPr/>
        </p:nvGrpSpPr>
        <p:grpSpPr bwMode="auto">
          <a:xfrm>
            <a:off x="3059832" y="3861048"/>
            <a:ext cx="5500688" cy="2760662"/>
            <a:chOff x="2064667" y="2474598"/>
            <a:chExt cx="7333615" cy="3680649"/>
          </a:xfrm>
        </p:grpSpPr>
        <p:sp>
          <p:nvSpPr>
            <p:cNvPr id="33796" name="Rectangle 4"/>
            <p:cNvSpPr>
              <a:spLocks noChangeArrowheads="1"/>
            </p:cNvSpPr>
            <p:nvPr/>
          </p:nvSpPr>
          <p:spPr bwMode="auto">
            <a:xfrm>
              <a:off x="5894444" y="2474598"/>
              <a:ext cx="3503838" cy="23980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/>
            </a:p>
          </p:txBody>
        </p:sp>
        <p:sp>
          <p:nvSpPr>
            <p:cNvPr id="33797" name="Rectangle 5"/>
            <p:cNvSpPr>
              <a:spLocks noChangeArrowheads="1"/>
            </p:cNvSpPr>
            <p:nvPr/>
          </p:nvSpPr>
          <p:spPr bwMode="auto">
            <a:xfrm>
              <a:off x="2064667" y="2474598"/>
              <a:ext cx="3585323" cy="23980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/>
            </a:p>
          </p:txBody>
        </p:sp>
        <p:sp>
          <p:nvSpPr>
            <p:cNvPr id="33798" name="Rectangle 6"/>
            <p:cNvSpPr>
              <a:spLocks noChangeArrowheads="1"/>
            </p:cNvSpPr>
            <p:nvPr/>
          </p:nvSpPr>
          <p:spPr bwMode="auto">
            <a:xfrm>
              <a:off x="2064667" y="4967012"/>
              <a:ext cx="7333615" cy="118823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/>
            </a:p>
          </p:txBody>
        </p:sp>
        <p:sp>
          <p:nvSpPr>
            <p:cNvPr id="33799" name="Text Box 10"/>
            <p:cNvSpPr txBox="1">
              <a:spLocks noChangeArrowheads="1"/>
            </p:cNvSpPr>
            <p:nvPr/>
          </p:nvSpPr>
          <p:spPr bwMode="auto">
            <a:xfrm>
              <a:off x="4195151" y="5712634"/>
              <a:ext cx="1629692" cy="41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latin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3. </a:t>
              </a:r>
              <a:r>
                <a:rPr kumimoji="1" lang="zh-CN" altLang="en-US" sz="1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分类过程</a:t>
              </a:r>
              <a:endParaRPr kumimoji="1" lang="ko-KR" altLang="en-US" sz="14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3800" name="Group 12"/>
            <p:cNvGrpSpPr>
              <a:grpSpLocks/>
            </p:cNvGrpSpPr>
            <p:nvPr/>
          </p:nvGrpSpPr>
          <p:grpSpPr bwMode="auto">
            <a:xfrm>
              <a:off x="2146152" y="2560245"/>
              <a:ext cx="3748292" cy="2226803"/>
              <a:chOff x="851" y="1536"/>
              <a:chExt cx="2208" cy="1248"/>
            </a:xfrm>
          </p:grpSpPr>
          <p:sp>
            <p:nvSpPr>
              <p:cNvPr id="20506" name="AutoShape 13"/>
              <p:cNvSpPr>
                <a:spLocks noChangeArrowheads="1"/>
              </p:cNvSpPr>
              <p:nvPr/>
            </p:nvSpPr>
            <p:spPr bwMode="auto">
              <a:xfrm>
                <a:off x="996" y="1728"/>
                <a:ext cx="431" cy="433"/>
              </a:xfrm>
              <a:prstGeom prst="foldedCorner">
                <a:avLst>
                  <a:gd name="adj" fmla="val 12500"/>
                </a:avLst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charset="2"/>
                  <a:buChar char="¨"/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charset="2"/>
                  <a:buChar char="¨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zh-CN" altLang="en-US" sz="2000"/>
              </a:p>
            </p:txBody>
          </p:sp>
          <p:sp>
            <p:nvSpPr>
              <p:cNvPr id="20507" name="AutoShape 14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70" cy="426"/>
              </a:xfrm>
              <a:prstGeom prst="foldedCorner">
                <a:avLst>
                  <a:gd name="adj" fmla="val 12500"/>
                </a:avLst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charset="2"/>
                  <a:buChar char="¨"/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charset="2"/>
                  <a:buChar char="¨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zh-CN" altLang="en-US" sz="2000"/>
              </a:p>
            </p:txBody>
          </p:sp>
          <p:sp>
            <p:nvSpPr>
              <p:cNvPr id="20508" name="AutoShape 15"/>
              <p:cNvSpPr>
                <a:spLocks noChangeArrowheads="1"/>
              </p:cNvSpPr>
              <p:nvPr/>
            </p:nvSpPr>
            <p:spPr bwMode="auto">
              <a:xfrm>
                <a:off x="996" y="1532"/>
                <a:ext cx="490" cy="437"/>
              </a:xfrm>
              <a:prstGeom prst="foldedCorner">
                <a:avLst>
                  <a:gd name="adj" fmla="val 12500"/>
                </a:avLst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charset="2"/>
                  <a:buChar char="¨"/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charset="2"/>
                  <a:buChar char="¨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zh-CN" altLang="en-US" sz="2000"/>
              </a:p>
            </p:txBody>
          </p:sp>
          <p:sp>
            <p:nvSpPr>
              <p:cNvPr id="20509" name="AutoShape 16"/>
              <p:cNvSpPr>
                <a:spLocks noChangeArrowheads="1"/>
              </p:cNvSpPr>
              <p:nvPr/>
            </p:nvSpPr>
            <p:spPr bwMode="auto">
              <a:xfrm>
                <a:off x="854" y="1626"/>
                <a:ext cx="531" cy="426"/>
              </a:xfrm>
              <a:prstGeom prst="foldedCorner">
                <a:avLst>
                  <a:gd name="adj" fmla="val 12500"/>
                </a:avLst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latinLnBrk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1400">
                    <a:latin typeface="Times New Roman" panose="02020603050405020304" pitchFamily="18" charset="0"/>
                  </a:rPr>
                  <a:t>待训练</a:t>
                </a:r>
                <a:endParaRPr kumimoji="1" lang="en-US" altLang="zh-CN" sz="1400">
                  <a:latin typeface="Times New Roman" panose="02020603050405020304" pitchFamily="18" charset="0"/>
                </a:endParaRPr>
              </a:p>
              <a:p>
                <a:pPr algn="ctr" latinLnBrk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1400">
                    <a:latin typeface="Times New Roman" panose="02020603050405020304" pitchFamily="18" charset="0"/>
                  </a:rPr>
                  <a:t>文本</a:t>
                </a:r>
                <a:endParaRPr kumimoji="1" lang="ko-KR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821" name="Line 17"/>
              <p:cNvSpPr>
                <a:spLocks noChangeShapeType="1"/>
              </p:cNvSpPr>
              <p:nvPr/>
            </p:nvSpPr>
            <p:spPr bwMode="auto">
              <a:xfrm>
                <a:off x="1632" y="1956"/>
                <a:ext cx="14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511" name="Rectangle 18"/>
              <p:cNvSpPr>
                <a:spLocks noChangeArrowheads="1"/>
              </p:cNvSpPr>
              <p:nvPr/>
            </p:nvSpPr>
            <p:spPr bwMode="auto">
              <a:xfrm>
                <a:off x="1674" y="2072"/>
                <a:ext cx="768" cy="238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charset="2"/>
                  <a:buChar char="¨"/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charset="2"/>
                  <a:buChar char="¨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latinLnBrk="1"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kumimoji="1" lang="zh-CN" altLang="en-US" sz="1400">
                    <a:latin typeface="Times New Roman" charset="0"/>
                  </a:rPr>
                  <a:t>统计</a:t>
                </a:r>
                <a:endParaRPr kumimoji="1" lang="ko-KR" altLang="en-US" sz="1400">
                  <a:latin typeface="Times New Roman" charset="0"/>
                </a:endParaRPr>
              </a:p>
            </p:txBody>
          </p:sp>
          <p:sp>
            <p:nvSpPr>
              <p:cNvPr id="33823" name="Line 19"/>
              <p:cNvSpPr>
                <a:spLocks noChangeShapeType="1"/>
              </p:cNvSpPr>
              <p:nvPr/>
            </p:nvSpPr>
            <p:spPr bwMode="auto">
              <a:xfrm>
                <a:off x="2099" y="2346"/>
                <a:ext cx="14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824" name="AutoShape 20"/>
              <p:cNvSpPr>
                <a:spLocks noChangeArrowheads="1"/>
              </p:cNvSpPr>
              <p:nvPr/>
            </p:nvSpPr>
            <p:spPr bwMode="auto">
              <a:xfrm>
                <a:off x="2099" y="2448"/>
                <a:ext cx="624" cy="336"/>
              </a:xfrm>
              <a:prstGeom prst="can">
                <a:avLst>
                  <a:gd name="adj" fmla="val 25000"/>
                </a:avLst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latin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1400">
                    <a:latin typeface="Times New Roman" panose="02020603050405020304" pitchFamily="18" charset="0"/>
                  </a:rPr>
                  <a:t>统计量</a:t>
                </a:r>
                <a:endParaRPr kumimoji="1" lang="ko-KR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825" name="AutoShape 21"/>
              <p:cNvSpPr>
                <a:spLocks noChangeArrowheads="1"/>
              </p:cNvSpPr>
              <p:nvPr/>
            </p:nvSpPr>
            <p:spPr bwMode="auto">
              <a:xfrm>
                <a:off x="2483" y="1866"/>
                <a:ext cx="144" cy="624"/>
              </a:xfrm>
              <a:prstGeom prst="upArrow">
                <a:avLst>
                  <a:gd name="adj1" fmla="val 50000"/>
                  <a:gd name="adj2" fmla="val 108333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000"/>
              </a:p>
            </p:txBody>
          </p:sp>
          <p:sp>
            <p:nvSpPr>
              <p:cNvPr id="33826" name="AutoShape 22"/>
              <p:cNvSpPr>
                <a:spLocks noChangeArrowheads="1"/>
              </p:cNvSpPr>
              <p:nvPr/>
            </p:nvSpPr>
            <p:spPr bwMode="auto">
              <a:xfrm>
                <a:off x="1667" y="1722"/>
                <a:ext cx="1392" cy="144"/>
              </a:xfrm>
              <a:prstGeom prst="rightArrow">
                <a:avLst>
                  <a:gd name="adj1" fmla="val 50000"/>
                  <a:gd name="adj2" fmla="val 138198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000"/>
              </a:p>
            </p:txBody>
          </p:sp>
        </p:grpSp>
        <p:grpSp>
          <p:nvGrpSpPr>
            <p:cNvPr id="33801" name="Group 23"/>
            <p:cNvGrpSpPr>
              <a:grpSpLocks/>
            </p:cNvGrpSpPr>
            <p:nvPr/>
          </p:nvGrpSpPr>
          <p:grpSpPr bwMode="auto">
            <a:xfrm>
              <a:off x="5975929" y="2645891"/>
              <a:ext cx="3271267" cy="2018040"/>
              <a:chOff x="3107" y="1584"/>
              <a:chExt cx="1927" cy="1131"/>
            </a:xfrm>
          </p:grpSpPr>
          <p:sp>
            <p:nvSpPr>
              <p:cNvPr id="20501" name="AutoShape 24"/>
              <p:cNvSpPr>
                <a:spLocks noChangeArrowheads="1"/>
              </p:cNvSpPr>
              <p:nvPr/>
            </p:nvSpPr>
            <p:spPr bwMode="auto">
              <a:xfrm>
                <a:off x="3156" y="1584"/>
                <a:ext cx="815" cy="528"/>
              </a:xfrm>
              <a:prstGeom prst="flowChartMultidocumen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charset="2"/>
                  <a:buChar char="¨"/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charset="2"/>
                  <a:buChar char="¨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latinLnBrk="1"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kumimoji="1" lang="zh-CN" altLang="en-US" sz="1400" dirty="0">
                    <a:latin typeface="Times New Roman" charset="0"/>
                  </a:rPr>
                  <a:t>特征表示</a:t>
                </a:r>
                <a:endParaRPr kumimoji="1" lang="ko-KR" altLang="en-US" sz="1400" dirty="0">
                  <a:latin typeface="Times New Roman" charset="0"/>
                  <a:ea typeface="Gulim" charset="-127"/>
                  <a:cs typeface="Gulim" charset="-127"/>
                </a:endParaRPr>
              </a:p>
            </p:txBody>
          </p:sp>
          <p:sp>
            <p:nvSpPr>
              <p:cNvPr id="20502" name="Rectangle 25"/>
              <p:cNvSpPr>
                <a:spLocks noChangeArrowheads="1"/>
              </p:cNvSpPr>
              <p:nvPr/>
            </p:nvSpPr>
            <p:spPr bwMode="auto">
              <a:xfrm>
                <a:off x="3107" y="2400"/>
                <a:ext cx="817" cy="2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latinLnBrk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1400">
                    <a:latin typeface="Times New Roman" panose="02020603050405020304" pitchFamily="18" charset="0"/>
                  </a:rPr>
                  <a:t>学习</a:t>
                </a:r>
                <a:endParaRPr kumimoji="1" lang="ko-KR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814" name="AutoShape 26"/>
              <p:cNvSpPr>
                <a:spLocks noChangeArrowheads="1"/>
              </p:cNvSpPr>
              <p:nvPr/>
            </p:nvSpPr>
            <p:spPr bwMode="auto">
              <a:xfrm>
                <a:off x="3456" y="2160"/>
                <a:ext cx="144" cy="192"/>
              </a:xfrm>
              <a:prstGeom prst="downArrow">
                <a:avLst>
                  <a:gd name="adj1" fmla="val 50000"/>
                  <a:gd name="adj2" fmla="val 33333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000"/>
              </a:p>
            </p:txBody>
          </p:sp>
          <p:sp>
            <p:nvSpPr>
              <p:cNvPr id="20504" name="AutoShape 27"/>
              <p:cNvSpPr>
                <a:spLocks noChangeArrowheads="1"/>
              </p:cNvSpPr>
              <p:nvPr/>
            </p:nvSpPr>
            <p:spPr bwMode="auto">
              <a:xfrm>
                <a:off x="4170" y="2235"/>
                <a:ext cx="864" cy="476"/>
              </a:xfrm>
              <a:prstGeom prst="cube">
                <a:avLst>
                  <a:gd name="adj" fmla="val 25000"/>
                </a:avLst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latinLnBrk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1400">
                    <a:latin typeface="Times New Roman" panose="02020603050405020304" pitchFamily="18" charset="0"/>
                  </a:rPr>
                  <a:t>分类器</a:t>
                </a:r>
                <a:endParaRPr kumimoji="1" lang="ko-KR" altLang="en-US" sz="1400">
                  <a:latin typeface="Times New Roman" panose="02020603050405020304" pitchFamily="18" charset="0"/>
                  <a:ea typeface="Gulim"/>
                  <a:cs typeface="Gulim"/>
                </a:endParaRPr>
              </a:p>
            </p:txBody>
          </p:sp>
          <p:sp>
            <p:nvSpPr>
              <p:cNvPr id="33816" name="AutoShape 28"/>
              <p:cNvSpPr>
                <a:spLocks noChangeArrowheads="1"/>
              </p:cNvSpPr>
              <p:nvPr/>
            </p:nvSpPr>
            <p:spPr bwMode="auto">
              <a:xfrm>
                <a:off x="3971" y="2448"/>
                <a:ext cx="144" cy="144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000"/>
              </a:p>
            </p:txBody>
          </p:sp>
        </p:grpSp>
        <p:grpSp>
          <p:nvGrpSpPr>
            <p:cNvPr id="33802" name="Group 29"/>
            <p:cNvGrpSpPr>
              <a:grpSpLocks/>
            </p:cNvGrpSpPr>
            <p:nvPr/>
          </p:nvGrpSpPr>
          <p:grpSpPr bwMode="auto">
            <a:xfrm>
              <a:off x="2492462" y="4724597"/>
              <a:ext cx="6788686" cy="1347145"/>
              <a:chOff x="1055" y="2749"/>
              <a:chExt cx="3999" cy="755"/>
            </a:xfrm>
          </p:grpSpPr>
          <p:sp>
            <p:nvSpPr>
              <p:cNvPr id="20495" name="AutoShape 30"/>
              <p:cNvSpPr>
                <a:spLocks noChangeArrowheads="1"/>
              </p:cNvSpPr>
              <p:nvPr/>
            </p:nvSpPr>
            <p:spPr bwMode="auto">
              <a:xfrm>
                <a:off x="1055" y="2928"/>
                <a:ext cx="612" cy="447"/>
              </a:xfrm>
              <a:prstGeom prst="foldedCorner">
                <a:avLst>
                  <a:gd name="adj" fmla="val 12500"/>
                </a:avLst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latinLnBrk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1400">
                    <a:latin typeface="Times New Roman" panose="02020603050405020304" pitchFamily="18" charset="0"/>
                  </a:rPr>
                  <a:t>待分类</a:t>
                </a:r>
                <a:endParaRPr kumimoji="1" lang="en-US" altLang="zh-CN" sz="1400">
                  <a:latin typeface="Times New Roman" panose="02020603050405020304" pitchFamily="18" charset="0"/>
                </a:endParaRPr>
              </a:p>
              <a:p>
                <a:pPr algn="ctr" latinLnBrk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1400">
                    <a:latin typeface="Times New Roman" panose="02020603050405020304" pitchFamily="18" charset="0"/>
                  </a:rPr>
                  <a:t>文本</a:t>
                </a:r>
                <a:endParaRPr kumimoji="1" lang="ko-KR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807" name="AutoShape 31"/>
              <p:cNvSpPr>
                <a:spLocks noChangeArrowheads="1"/>
              </p:cNvSpPr>
              <p:nvPr/>
            </p:nvSpPr>
            <p:spPr bwMode="auto">
              <a:xfrm>
                <a:off x="1715" y="3072"/>
                <a:ext cx="1392" cy="144"/>
              </a:xfrm>
              <a:prstGeom prst="rightArrow">
                <a:avLst>
                  <a:gd name="adj1" fmla="val 50000"/>
                  <a:gd name="adj2" fmla="val 138198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000"/>
              </a:p>
            </p:txBody>
          </p:sp>
          <p:sp>
            <p:nvSpPr>
              <p:cNvPr id="20497" name="AutoShape 32"/>
              <p:cNvSpPr>
                <a:spLocks noChangeArrowheads="1"/>
              </p:cNvSpPr>
              <p:nvPr/>
            </p:nvSpPr>
            <p:spPr bwMode="auto">
              <a:xfrm>
                <a:off x="3156" y="3024"/>
                <a:ext cx="770" cy="286"/>
              </a:xfrm>
              <a:prstGeom prst="flowChartDocumen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charset="2"/>
                  <a:buChar char="¨"/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charset="2"/>
                  <a:buChar char="¨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latinLnBrk="1"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kumimoji="1" lang="zh-CN" altLang="en-US" sz="1400">
                    <a:latin typeface="Times New Roman" charset="0"/>
                  </a:rPr>
                  <a:t>特征表示</a:t>
                </a:r>
                <a:endParaRPr kumimoji="1" lang="ko-KR" altLang="en-US" sz="1400">
                  <a:latin typeface="Times New Roman" charset="0"/>
                  <a:ea typeface="Gulim" charset="-127"/>
                  <a:cs typeface="Gulim" charset="-127"/>
                </a:endParaRPr>
              </a:p>
            </p:txBody>
          </p:sp>
          <p:sp>
            <p:nvSpPr>
              <p:cNvPr id="33809" name="AutoShape 33"/>
              <p:cNvSpPr>
                <a:spLocks noChangeArrowheads="1"/>
              </p:cNvSpPr>
              <p:nvPr/>
            </p:nvSpPr>
            <p:spPr bwMode="auto">
              <a:xfrm>
                <a:off x="3984" y="2749"/>
                <a:ext cx="768" cy="4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7694720 60000 65536"/>
                  <a:gd name="T13" fmla="*/ 11796480 60000 65536"/>
                  <a:gd name="T14" fmla="*/ 11796480 60000 65536"/>
                  <a:gd name="T15" fmla="*/ 5898240 60000 65536"/>
                  <a:gd name="T16" fmla="*/ 0 60000 65536"/>
                  <a:gd name="T17" fmla="*/ 0 60000 65536"/>
                  <a:gd name="T18" fmla="*/ 0 w 21600"/>
                  <a:gd name="T19" fmla="*/ 18150 h 21600"/>
                  <a:gd name="T20" fmla="*/ 18900 w 21600"/>
                  <a:gd name="T21" fmla="*/ 2160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382" y="0"/>
                    </a:moveTo>
                    <a:lnTo>
                      <a:pt x="13163" y="6050"/>
                    </a:lnTo>
                    <a:lnTo>
                      <a:pt x="15863" y="6050"/>
                    </a:lnTo>
                    <a:lnTo>
                      <a:pt x="15863" y="18129"/>
                    </a:lnTo>
                    <a:lnTo>
                      <a:pt x="0" y="18129"/>
                    </a:lnTo>
                    <a:lnTo>
                      <a:pt x="0" y="21600"/>
                    </a:lnTo>
                    <a:lnTo>
                      <a:pt x="18900" y="21600"/>
                    </a:lnTo>
                    <a:lnTo>
                      <a:pt x="18900" y="6050"/>
                    </a:lnTo>
                    <a:lnTo>
                      <a:pt x="21600" y="6050"/>
                    </a:lnTo>
                    <a:lnTo>
                      <a:pt x="17382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10" name="AutoShape 34"/>
              <p:cNvSpPr>
                <a:spLocks noChangeArrowheads="1"/>
              </p:cNvSpPr>
              <p:nvPr/>
            </p:nvSpPr>
            <p:spPr bwMode="auto">
              <a:xfrm>
                <a:off x="4787" y="2764"/>
                <a:ext cx="96" cy="452"/>
              </a:xfrm>
              <a:prstGeom prst="downArrow">
                <a:avLst>
                  <a:gd name="adj1" fmla="val 50000"/>
                  <a:gd name="adj2" fmla="val 117708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000"/>
              </a:p>
            </p:txBody>
          </p:sp>
          <p:sp>
            <p:nvSpPr>
              <p:cNvPr id="33811" name="AutoShape 35"/>
              <p:cNvSpPr>
                <a:spLocks noChangeArrowheads="1"/>
              </p:cNvSpPr>
              <p:nvPr/>
            </p:nvSpPr>
            <p:spPr bwMode="auto">
              <a:xfrm>
                <a:off x="4670" y="3216"/>
                <a:ext cx="384" cy="288"/>
              </a:xfrm>
              <a:prstGeom prst="flowChartMagneticTape">
                <a:avLst/>
              </a:prstGeom>
              <a:solidFill>
                <a:srgbClr val="CC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latin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1400">
                    <a:latin typeface="Times New Roman" panose="02020603050405020304" pitchFamily="18" charset="0"/>
                  </a:rPr>
                  <a:t>类别</a:t>
                </a:r>
                <a:endParaRPr kumimoji="1" lang="ko-KR" altLang="en-US" sz="1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3803" name="AutoShape 36"/>
            <p:cNvSpPr>
              <a:spLocks noChangeArrowheads="1"/>
            </p:cNvSpPr>
            <p:nvPr/>
          </p:nvSpPr>
          <p:spPr bwMode="auto">
            <a:xfrm flipV="1">
              <a:off x="4916629" y="4787048"/>
              <a:ext cx="244454" cy="599524"/>
            </a:xfrm>
            <a:prstGeom prst="upArrow">
              <a:avLst>
                <a:gd name="adj1" fmla="val 50000"/>
                <a:gd name="adj2" fmla="val 58338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/>
            </a:p>
          </p:txBody>
        </p:sp>
        <p:sp>
          <p:nvSpPr>
            <p:cNvPr id="33804" name="Text Box 10"/>
            <p:cNvSpPr txBox="1">
              <a:spLocks noChangeArrowheads="1"/>
            </p:cNvSpPr>
            <p:nvPr/>
          </p:nvSpPr>
          <p:spPr bwMode="auto">
            <a:xfrm>
              <a:off x="2167578" y="4140240"/>
              <a:ext cx="1629692" cy="41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latin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1. </a:t>
              </a:r>
              <a:r>
                <a:rPr kumimoji="1" lang="zh-CN" altLang="en-US" sz="1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文本表示</a:t>
              </a:r>
              <a:endParaRPr kumimoji="1" lang="ko-KR" altLang="en-US" sz="14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3805" name="Text Box 10"/>
            <p:cNvSpPr txBox="1">
              <a:spLocks noChangeArrowheads="1"/>
            </p:cNvSpPr>
            <p:nvPr/>
          </p:nvSpPr>
          <p:spPr bwMode="auto">
            <a:xfrm>
              <a:off x="7768590" y="2925625"/>
              <a:ext cx="1629692" cy="41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latin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2. </a:t>
              </a:r>
              <a:r>
                <a:rPr kumimoji="1" lang="zh-CN" altLang="en-US" sz="1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训练过程</a:t>
              </a:r>
              <a:endParaRPr kumimoji="1" lang="ko-KR" altLang="en-US" sz="14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23396</TotalTime>
  <Words>3363</Words>
  <Application>Microsoft Office PowerPoint</Application>
  <PresentationFormat>全屏显示(4:3)</PresentationFormat>
  <Paragraphs>587</Paragraphs>
  <Slides>62</Slides>
  <Notes>53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62</vt:i4>
      </vt:variant>
    </vt:vector>
  </HeadingPairs>
  <TitlesOfParts>
    <vt:vector size="85" baseType="lpstr">
      <vt:lpstr>黑体</vt:lpstr>
      <vt:lpstr>华文楷体</vt:lpstr>
      <vt:lpstr>楷体_GB2312</vt:lpstr>
      <vt:lpstr>宋体</vt:lpstr>
      <vt:lpstr>宋体 (正文)</vt:lpstr>
      <vt:lpstr>微软雅黑</vt:lpstr>
      <vt:lpstr>Arial</vt:lpstr>
      <vt:lpstr>Arial Black</vt:lpstr>
      <vt:lpstr>Calibri</vt:lpstr>
      <vt:lpstr>Calibri Light</vt:lpstr>
      <vt:lpstr>Courier New</vt:lpstr>
      <vt:lpstr>Georgia</vt:lpstr>
      <vt:lpstr>MS Shell Dlg</vt:lpstr>
      <vt:lpstr>Tahoma</vt:lpstr>
      <vt:lpstr>Times New Roman</vt:lpstr>
      <vt:lpstr>Webdings</vt:lpstr>
      <vt:lpstr>Wingdings</vt:lpstr>
      <vt:lpstr>Pixel</vt:lpstr>
      <vt:lpstr>Office 主题​​</vt:lpstr>
      <vt:lpstr>Visio</vt:lpstr>
      <vt:lpstr>Equation.KSEE3</vt:lpstr>
      <vt:lpstr>Equation.3</vt:lpstr>
      <vt:lpstr>Equation</vt:lpstr>
      <vt:lpstr>PowerPoint 演示文稿</vt:lpstr>
      <vt:lpstr>第11章 非结构化数据挖掘</vt:lpstr>
      <vt:lpstr>PowerPoint 演示文稿</vt:lpstr>
      <vt:lpstr>11.1.1  数据按格式分类</vt:lpstr>
      <vt:lpstr>11.1.2  非结构化数据挖掘的概述</vt:lpstr>
      <vt:lpstr>PowerPoint 演示文稿</vt:lpstr>
      <vt:lpstr>PowerPoint 演示文稿</vt:lpstr>
      <vt:lpstr>PowerPoint 演示文稿</vt:lpstr>
      <vt:lpstr>11.2.2 文本分类与聚类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文本如何聚类？</vt:lpstr>
      <vt:lpstr>词项          文档</vt:lpstr>
      <vt:lpstr>TF-IDF(词频-逆文档频率)</vt:lpstr>
      <vt:lpstr>TF-IDF&amp;VSM特征表示</vt:lpstr>
      <vt:lpstr>文本聚类——K-means为例</vt:lpstr>
      <vt:lpstr>文本聚类——K-means实例</vt:lpstr>
      <vt:lpstr>文本聚类——K-means实例</vt:lpstr>
      <vt:lpstr>文本聚类究竟是什么？</vt:lpstr>
      <vt:lpstr>PowerPoint 演示文稿</vt:lpstr>
      <vt:lpstr>问题提出</vt:lpstr>
      <vt:lpstr>文本检索</vt:lpstr>
      <vt:lpstr>索引定义</vt:lpstr>
      <vt:lpstr>倒排索引</vt:lpstr>
      <vt:lpstr>PowerPoint 演示文稿</vt:lpstr>
      <vt:lpstr>文本索引查询流程</vt:lpstr>
      <vt:lpstr>文本索引应用</vt:lpstr>
      <vt:lpstr>PowerPoint 演示文稿</vt:lpstr>
      <vt:lpstr>重复网页问题</vt:lpstr>
      <vt:lpstr>文本相似性分析</vt:lpstr>
      <vt:lpstr>相似性度量算法</vt:lpstr>
      <vt:lpstr>局部敏感哈希—Minwsie Hashing</vt:lpstr>
      <vt:lpstr>集合相似性计算过程</vt:lpstr>
      <vt:lpstr>Minwise Hashing一次随机置换</vt:lpstr>
      <vt:lpstr>文本相似性分析过程</vt:lpstr>
      <vt:lpstr>PowerPoint 演示文稿</vt:lpstr>
      <vt:lpstr>Web数据挖掘定义</vt:lpstr>
      <vt:lpstr>Web挖掘分类</vt:lpstr>
      <vt:lpstr>Web内容挖掘</vt:lpstr>
      <vt:lpstr>Web结构挖掘</vt:lpstr>
      <vt:lpstr>PageRank网页排名算法</vt:lpstr>
      <vt:lpstr>PageRank算法原理(1)</vt:lpstr>
      <vt:lpstr>PageRank算法原理(2)</vt:lpstr>
      <vt:lpstr>PageRank算法实例</vt:lpstr>
      <vt:lpstr>PageRank算法实例</vt:lpstr>
      <vt:lpstr>PageRank算法实例</vt:lpstr>
      <vt:lpstr>PageRank算法实例</vt:lpstr>
      <vt:lpstr>PowerPoint 演示文稿</vt:lpstr>
      <vt:lpstr>PageRank网页排名</vt:lpstr>
      <vt:lpstr>Web结构挖掘的应用</vt:lpstr>
      <vt:lpstr>Web使用挖掘</vt:lpstr>
      <vt:lpstr>Web使用挖掘——个性化推荐</vt:lpstr>
      <vt:lpstr>Web使用挖掘——个性化推荐</vt:lpstr>
      <vt:lpstr>PowerPoint 演示文稿</vt:lpstr>
      <vt:lpstr>多媒体数据挖掘概述</vt:lpstr>
      <vt:lpstr>多媒体数据挖掘分类</vt:lpstr>
      <vt:lpstr>习题</vt:lpstr>
    </vt:vector>
  </TitlesOfParts>
  <Company>Zhejiang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Architecture</dc:title>
  <dc:creator>Keykey</dc:creator>
  <cp:lastModifiedBy>龙 军</cp:lastModifiedBy>
  <cp:revision>705</cp:revision>
  <dcterms:created xsi:type="dcterms:W3CDTF">2004-02-06T08:11:24Z</dcterms:created>
  <dcterms:modified xsi:type="dcterms:W3CDTF">2022-08-29T13:37:28Z</dcterms:modified>
</cp:coreProperties>
</file>